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56" r:id="rId2"/>
    <p:sldId id="258" r:id="rId3"/>
    <p:sldId id="259" r:id="rId4"/>
    <p:sldId id="260" r:id="rId5"/>
    <p:sldId id="266" r:id="rId6"/>
    <p:sldId id="263" r:id="rId7"/>
    <p:sldId id="270" r:id="rId8"/>
    <p:sldId id="269" r:id="rId9"/>
    <p:sldId id="268" r:id="rId10"/>
    <p:sldId id="261" r:id="rId11"/>
    <p:sldId id="271" r:id="rId12"/>
    <p:sldId id="264" r:id="rId13"/>
    <p:sldId id="273" r:id="rId14"/>
    <p:sldId id="265" r:id="rId15"/>
    <p:sldId id="267" r:id="rId16"/>
    <p:sldId id="26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D82D71-CDA9-690E-3EEB-D80749D9CA52}" v="357" dt="2024-04-22T04:40:19.522"/>
    <p1510:client id="{1824D695-E169-FCEF-C922-018EAD4D6DD6}" v="502" dt="2024-04-22T20:35:01.302"/>
    <p1510:client id="{5F66F9A9-B446-480C-98ED-3AEACA7721F5}" v="98" dt="2024-04-22T23:37:34.814"/>
    <p1510:client id="{92D73B21-C656-33D4-41E0-558907156C03}" v="643" dt="2024-04-23T00:13:18.659"/>
    <p1510:client id="{9D125237-B966-F6F1-BB6E-B99BD0B314B6}" v="1" dt="2024-04-23T18:30:31.415"/>
    <p1510:client id="{CC99DD41-487A-5B6C-AB55-AE7DC7B4A0A0}" v="9" dt="2024-04-22T02:41:35.614"/>
    <p1510:client id="{F5CA52CC-B823-0881-258A-D34BF1F666E7}" v="2" dt="2024-04-23T13:27:29.06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14C2913-EC36-441E-87AB-8643DCD50364}" type="doc">
      <dgm:prSet loTypeId="urn:microsoft.com/office/officeart/2008/layout/LinedList" loCatId="list" qsTypeId="urn:microsoft.com/office/officeart/2005/8/quickstyle/simple1" qsCatId="simple" csTypeId="urn:microsoft.com/office/officeart/2005/8/colors/accent0_3" csCatId="mainScheme"/>
      <dgm:spPr/>
      <dgm:t>
        <a:bodyPr/>
        <a:lstStyle/>
        <a:p>
          <a:endParaRPr lang="en-US"/>
        </a:p>
      </dgm:t>
    </dgm:pt>
    <dgm:pt modelId="{23627A62-EA7D-4807-8429-16B2178FE53F}">
      <dgm:prSet custT="1"/>
      <dgm:spPr/>
      <dgm:t>
        <a:bodyPr/>
        <a:lstStyle/>
        <a:p>
          <a:r>
            <a:rPr lang="en-US" sz="2400"/>
            <a:t>User uploads image</a:t>
          </a:r>
        </a:p>
      </dgm:t>
    </dgm:pt>
    <dgm:pt modelId="{7182D590-A408-4B97-A2CF-ADC317A8D060}" type="parTrans" cxnId="{2A466799-54FA-4185-A945-0748FE77483E}">
      <dgm:prSet/>
      <dgm:spPr/>
      <dgm:t>
        <a:bodyPr/>
        <a:lstStyle/>
        <a:p>
          <a:endParaRPr lang="en-US" sz="2000"/>
        </a:p>
      </dgm:t>
    </dgm:pt>
    <dgm:pt modelId="{E54FAEA2-4FAF-41DC-8425-706321BB654D}" type="sibTrans" cxnId="{2A466799-54FA-4185-A945-0748FE77483E}">
      <dgm:prSet/>
      <dgm:spPr/>
      <dgm:t>
        <a:bodyPr/>
        <a:lstStyle/>
        <a:p>
          <a:endParaRPr lang="en-US" sz="2000"/>
        </a:p>
      </dgm:t>
    </dgm:pt>
    <dgm:pt modelId="{8EA4C942-DF5A-4686-B34A-F2ED662D78A8}">
      <dgm:prSet custT="1"/>
      <dgm:spPr/>
      <dgm:t>
        <a:bodyPr/>
        <a:lstStyle/>
        <a:p>
          <a:r>
            <a:rPr lang="en-US" sz="2400"/>
            <a:t>Image undergoes preprocessing</a:t>
          </a:r>
        </a:p>
      </dgm:t>
    </dgm:pt>
    <dgm:pt modelId="{685AE8FC-DE38-43A1-8F20-0A2BBD21D4B8}" type="parTrans" cxnId="{A09A9E88-EE60-493B-81C0-D513F9C48767}">
      <dgm:prSet/>
      <dgm:spPr/>
      <dgm:t>
        <a:bodyPr/>
        <a:lstStyle/>
        <a:p>
          <a:endParaRPr lang="en-US" sz="2000"/>
        </a:p>
      </dgm:t>
    </dgm:pt>
    <dgm:pt modelId="{64DE4A11-3DFB-422E-A80A-0052C667DB48}" type="sibTrans" cxnId="{A09A9E88-EE60-493B-81C0-D513F9C48767}">
      <dgm:prSet/>
      <dgm:spPr/>
      <dgm:t>
        <a:bodyPr/>
        <a:lstStyle/>
        <a:p>
          <a:endParaRPr lang="en-US" sz="2000"/>
        </a:p>
      </dgm:t>
    </dgm:pt>
    <dgm:pt modelId="{2F8AD89A-FC74-4579-87BF-4183AB6033FB}">
      <dgm:prSet custT="1"/>
      <dgm:spPr/>
      <dgm:t>
        <a:bodyPr/>
        <a:lstStyle/>
        <a:p>
          <a:r>
            <a:rPr lang="en-US" sz="2400"/>
            <a:t>Image is tested using model</a:t>
          </a:r>
        </a:p>
      </dgm:t>
    </dgm:pt>
    <dgm:pt modelId="{5DF657DC-0F72-48DF-AD83-655A4D873A8D}" type="parTrans" cxnId="{BF3CAADD-7F7C-4D8F-A8D1-553CB298136F}">
      <dgm:prSet/>
      <dgm:spPr/>
      <dgm:t>
        <a:bodyPr/>
        <a:lstStyle/>
        <a:p>
          <a:endParaRPr lang="en-US" sz="2000"/>
        </a:p>
      </dgm:t>
    </dgm:pt>
    <dgm:pt modelId="{DE15EA2A-0ED5-41B2-A7CA-A10B6745556A}" type="sibTrans" cxnId="{BF3CAADD-7F7C-4D8F-A8D1-553CB298136F}">
      <dgm:prSet/>
      <dgm:spPr/>
      <dgm:t>
        <a:bodyPr/>
        <a:lstStyle/>
        <a:p>
          <a:endParaRPr lang="en-US" sz="2000"/>
        </a:p>
      </dgm:t>
    </dgm:pt>
    <dgm:pt modelId="{6EF82FB0-4A73-4DF6-BEE4-949DAC9729A3}">
      <dgm:prSet custT="1"/>
      <dgm:spPr/>
      <dgm:t>
        <a:bodyPr/>
        <a:lstStyle/>
        <a:p>
          <a:r>
            <a:rPr lang="en-US" sz="2400"/>
            <a:t>Image is classified</a:t>
          </a:r>
        </a:p>
      </dgm:t>
    </dgm:pt>
    <dgm:pt modelId="{D7164398-B9A0-42A5-8FBF-9C070B05B22C}" type="parTrans" cxnId="{9A0B7316-1D5F-4628-8BFF-2D2135562355}">
      <dgm:prSet/>
      <dgm:spPr/>
      <dgm:t>
        <a:bodyPr/>
        <a:lstStyle/>
        <a:p>
          <a:endParaRPr lang="en-US" sz="2000"/>
        </a:p>
      </dgm:t>
    </dgm:pt>
    <dgm:pt modelId="{0F2759B3-F205-407B-BC14-871FF7F24B16}" type="sibTrans" cxnId="{9A0B7316-1D5F-4628-8BFF-2D2135562355}">
      <dgm:prSet/>
      <dgm:spPr/>
      <dgm:t>
        <a:bodyPr/>
        <a:lstStyle/>
        <a:p>
          <a:endParaRPr lang="en-US" sz="2000"/>
        </a:p>
      </dgm:t>
    </dgm:pt>
    <dgm:pt modelId="{C650A6F4-9C59-41C1-891C-CC1D71AE2779}">
      <dgm:prSet custT="1"/>
      <dgm:spPr/>
      <dgm:t>
        <a:bodyPr/>
        <a:lstStyle/>
        <a:p>
          <a:r>
            <a:rPr lang="en-US" sz="2400"/>
            <a:t>Result, photo, and probability are output to user</a:t>
          </a:r>
        </a:p>
      </dgm:t>
    </dgm:pt>
    <dgm:pt modelId="{201D4C79-45F1-4CD1-82ED-B2B326288F53}" type="parTrans" cxnId="{08D6D91D-C3C1-4166-A7BD-DDBCF849609E}">
      <dgm:prSet/>
      <dgm:spPr/>
      <dgm:t>
        <a:bodyPr/>
        <a:lstStyle/>
        <a:p>
          <a:endParaRPr lang="en-US" sz="2000"/>
        </a:p>
      </dgm:t>
    </dgm:pt>
    <dgm:pt modelId="{9617FF9F-09FB-4B7B-A3DF-9736234D9736}" type="sibTrans" cxnId="{08D6D91D-C3C1-4166-A7BD-DDBCF849609E}">
      <dgm:prSet/>
      <dgm:spPr/>
      <dgm:t>
        <a:bodyPr/>
        <a:lstStyle/>
        <a:p>
          <a:endParaRPr lang="en-US" sz="2000"/>
        </a:p>
      </dgm:t>
    </dgm:pt>
    <dgm:pt modelId="{CD1823EB-0B10-4911-BB35-187EB46554D3}" type="pres">
      <dgm:prSet presAssocID="{314C2913-EC36-441E-87AB-8643DCD50364}" presName="vert0" presStyleCnt="0">
        <dgm:presLayoutVars>
          <dgm:dir/>
          <dgm:animOne val="branch"/>
          <dgm:animLvl val="lvl"/>
        </dgm:presLayoutVars>
      </dgm:prSet>
      <dgm:spPr/>
    </dgm:pt>
    <dgm:pt modelId="{8B64ABEC-21DD-4B97-B3F7-B4AF548D564B}" type="pres">
      <dgm:prSet presAssocID="{23627A62-EA7D-4807-8429-16B2178FE53F}" presName="thickLine" presStyleLbl="alignNode1" presStyleIdx="0" presStyleCnt="5"/>
      <dgm:spPr/>
    </dgm:pt>
    <dgm:pt modelId="{93E26281-D08A-4267-B608-42EF3274A662}" type="pres">
      <dgm:prSet presAssocID="{23627A62-EA7D-4807-8429-16B2178FE53F}" presName="horz1" presStyleCnt="0"/>
      <dgm:spPr/>
    </dgm:pt>
    <dgm:pt modelId="{4F3703B3-0335-412D-A0A8-246F35ED9FD7}" type="pres">
      <dgm:prSet presAssocID="{23627A62-EA7D-4807-8429-16B2178FE53F}" presName="tx1" presStyleLbl="revTx" presStyleIdx="0" presStyleCnt="5"/>
      <dgm:spPr/>
    </dgm:pt>
    <dgm:pt modelId="{73217B30-E2C6-4794-8C9E-B12817024D67}" type="pres">
      <dgm:prSet presAssocID="{23627A62-EA7D-4807-8429-16B2178FE53F}" presName="vert1" presStyleCnt="0"/>
      <dgm:spPr/>
    </dgm:pt>
    <dgm:pt modelId="{2F0405C6-9477-4F50-854A-C844FBB3A399}" type="pres">
      <dgm:prSet presAssocID="{8EA4C942-DF5A-4686-B34A-F2ED662D78A8}" presName="thickLine" presStyleLbl="alignNode1" presStyleIdx="1" presStyleCnt="5"/>
      <dgm:spPr/>
    </dgm:pt>
    <dgm:pt modelId="{A0F3DD01-85A2-40F6-91FA-82C111FF1D22}" type="pres">
      <dgm:prSet presAssocID="{8EA4C942-DF5A-4686-B34A-F2ED662D78A8}" presName="horz1" presStyleCnt="0"/>
      <dgm:spPr/>
    </dgm:pt>
    <dgm:pt modelId="{EC1B7E8A-5C9A-4427-BA26-6A13C1DBC5AC}" type="pres">
      <dgm:prSet presAssocID="{8EA4C942-DF5A-4686-B34A-F2ED662D78A8}" presName="tx1" presStyleLbl="revTx" presStyleIdx="1" presStyleCnt="5"/>
      <dgm:spPr/>
    </dgm:pt>
    <dgm:pt modelId="{B7BC286A-A3BA-4CAA-899C-6EB28703C475}" type="pres">
      <dgm:prSet presAssocID="{8EA4C942-DF5A-4686-B34A-F2ED662D78A8}" presName="vert1" presStyleCnt="0"/>
      <dgm:spPr/>
    </dgm:pt>
    <dgm:pt modelId="{2534E500-F368-476F-BFED-6C7D03B7BE6A}" type="pres">
      <dgm:prSet presAssocID="{2F8AD89A-FC74-4579-87BF-4183AB6033FB}" presName="thickLine" presStyleLbl="alignNode1" presStyleIdx="2" presStyleCnt="5"/>
      <dgm:spPr/>
    </dgm:pt>
    <dgm:pt modelId="{3FED8712-4C76-47CA-86B1-18C1912EAF8C}" type="pres">
      <dgm:prSet presAssocID="{2F8AD89A-FC74-4579-87BF-4183AB6033FB}" presName="horz1" presStyleCnt="0"/>
      <dgm:spPr/>
    </dgm:pt>
    <dgm:pt modelId="{0B88947B-3635-4085-9E55-F750042D85BC}" type="pres">
      <dgm:prSet presAssocID="{2F8AD89A-FC74-4579-87BF-4183AB6033FB}" presName="tx1" presStyleLbl="revTx" presStyleIdx="2" presStyleCnt="5"/>
      <dgm:spPr/>
    </dgm:pt>
    <dgm:pt modelId="{CA526F3C-4549-4BB1-BF9B-E858D8E36679}" type="pres">
      <dgm:prSet presAssocID="{2F8AD89A-FC74-4579-87BF-4183AB6033FB}" presName="vert1" presStyleCnt="0"/>
      <dgm:spPr/>
    </dgm:pt>
    <dgm:pt modelId="{29E4C1EE-0AF7-4396-BC47-EC8056B9FBC3}" type="pres">
      <dgm:prSet presAssocID="{6EF82FB0-4A73-4DF6-BEE4-949DAC9729A3}" presName="thickLine" presStyleLbl="alignNode1" presStyleIdx="3" presStyleCnt="5"/>
      <dgm:spPr/>
    </dgm:pt>
    <dgm:pt modelId="{A03D83FE-CDFD-41F0-8E85-CBC9858A408B}" type="pres">
      <dgm:prSet presAssocID="{6EF82FB0-4A73-4DF6-BEE4-949DAC9729A3}" presName="horz1" presStyleCnt="0"/>
      <dgm:spPr/>
    </dgm:pt>
    <dgm:pt modelId="{35EEEAFD-7ABA-4BB2-94A0-8697769445BB}" type="pres">
      <dgm:prSet presAssocID="{6EF82FB0-4A73-4DF6-BEE4-949DAC9729A3}" presName="tx1" presStyleLbl="revTx" presStyleIdx="3" presStyleCnt="5"/>
      <dgm:spPr/>
    </dgm:pt>
    <dgm:pt modelId="{13BBBBFB-116C-4B67-8C8C-23D69023F00E}" type="pres">
      <dgm:prSet presAssocID="{6EF82FB0-4A73-4DF6-BEE4-949DAC9729A3}" presName="vert1" presStyleCnt="0"/>
      <dgm:spPr/>
    </dgm:pt>
    <dgm:pt modelId="{D523E710-DDFF-44C6-B849-C39C34B3F136}" type="pres">
      <dgm:prSet presAssocID="{C650A6F4-9C59-41C1-891C-CC1D71AE2779}" presName="thickLine" presStyleLbl="alignNode1" presStyleIdx="4" presStyleCnt="5"/>
      <dgm:spPr/>
    </dgm:pt>
    <dgm:pt modelId="{2CDE60F9-BD73-4F42-9065-B09F8F691932}" type="pres">
      <dgm:prSet presAssocID="{C650A6F4-9C59-41C1-891C-CC1D71AE2779}" presName="horz1" presStyleCnt="0"/>
      <dgm:spPr/>
    </dgm:pt>
    <dgm:pt modelId="{A1E37EBE-1DAB-47DD-8626-365C86792A68}" type="pres">
      <dgm:prSet presAssocID="{C650A6F4-9C59-41C1-891C-CC1D71AE2779}" presName="tx1" presStyleLbl="revTx" presStyleIdx="4" presStyleCnt="5"/>
      <dgm:spPr/>
    </dgm:pt>
    <dgm:pt modelId="{9DB6A2A1-2B39-4749-89C9-B6EFEACFBE22}" type="pres">
      <dgm:prSet presAssocID="{C650A6F4-9C59-41C1-891C-CC1D71AE2779}" presName="vert1" presStyleCnt="0"/>
      <dgm:spPr/>
    </dgm:pt>
  </dgm:ptLst>
  <dgm:cxnLst>
    <dgm:cxn modelId="{5CD01502-2AEA-4BE9-9697-0FC57583DA87}" type="presOf" srcId="{8EA4C942-DF5A-4686-B34A-F2ED662D78A8}" destId="{EC1B7E8A-5C9A-4427-BA26-6A13C1DBC5AC}" srcOrd="0" destOrd="0" presId="urn:microsoft.com/office/officeart/2008/layout/LinedList"/>
    <dgm:cxn modelId="{A7D9640F-CB17-4231-9B65-758190CF0F72}" type="presOf" srcId="{2F8AD89A-FC74-4579-87BF-4183AB6033FB}" destId="{0B88947B-3635-4085-9E55-F750042D85BC}" srcOrd="0" destOrd="0" presId="urn:microsoft.com/office/officeart/2008/layout/LinedList"/>
    <dgm:cxn modelId="{9A0B7316-1D5F-4628-8BFF-2D2135562355}" srcId="{314C2913-EC36-441E-87AB-8643DCD50364}" destId="{6EF82FB0-4A73-4DF6-BEE4-949DAC9729A3}" srcOrd="3" destOrd="0" parTransId="{D7164398-B9A0-42A5-8FBF-9C070B05B22C}" sibTransId="{0F2759B3-F205-407B-BC14-871FF7F24B16}"/>
    <dgm:cxn modelId="{08D6D91D-C3C1-4166-A7BD-DDBCF849609E}" srcId="{314C2913-EC36-441E-87AB-8643DCD50364}" destId="{C650A6F4-9C59-41C1-891C-CC1D71AE2779}" srcOrd="4" destOrd="0" parTransId="{201D4C79-45F1-4CD1-82ED-B2B326288F53}" sibTransId="{9617FF9F-09FB-4B7B-A3DF-9736234D9736}"/>
    <dgm:cxn modelId="{653BF72C-3F38-4BA7-BB8C-E58203E27ED9}" type="presOf" srcId="{23627A62-EA7D-4807-8429-16B2178FE53F}" destId="{4F3703B3-0335-412D-A0A8-246F35ED9FD7}" srcOrd="0" destOrd="0" presId="urn:microsoft.com/office/officeart/2008/layout/LinedList"/>
    <dgm:cxn modelId="{A37DD242-5F5F-4C47-AA7C-66210491612C}" type="presOf" srcId="{6EF82FB0-4A73-4DF6-BEE4-949DAC9729A3}" destId="{35EEEAFD-7ABA-4BB2-94A0-8697769445BB}" srcOrd="0" destOrd="0" presId="urn:microsoft.com/office/officeart/2008/layout/LinedList"/>
    <dgm:cxn modelId="{A09A9E88-EE60-493B-81C0-D513F9C48767}" srcId="{314C2913-EC36-441E-87AB-8643DCD50364}" destId="{8EA4C942-DF5A-4686-B34A-F2ED662D78A8}" srcOrd="1" destOrd="0" parTransId="{685AE8FC-DE38-43A1-8F20-0A2BBD21D4B8}" sibTransId="{64DE4A11-3DFB-422E-A80A-0052C667DB48}"/>
    <dgm:cxn modelId="{2A466799-54FA-4185-A945-0748FE77483E}" srcId="{314C2913-EC36-441E-87AB-8643DCD50364}" destId="{23627A62-EA7D-4807-8429-16B2178FE53F}" srcOrd="0" destOrd="0" parTransId="{7182D590-A408-4B97-A2CF-ADC317A8D060}" sibTransId="{E54FAEA2-4FAF-41DC-8425-706321BB654D}"/>
    <dgm:cxn modelId="{306A5EC6-3764-47B3-87D0-C9178CE9CDC4}" type="presOf" srcId="{C650A6F4-9C59-41C1-891C-CC1D71AE2779}" destId="{A1E37EBE-1DAB-47DD-8626-365C86792A68}" srcOrd="0" destOrd="0" presId="urn:microsoft.com/office/officeart/2008/layout/LinedList"/>
    <dgm:cxn modelId="{BF3CAADD-7F7C-4D8F-A8D1-553CB298136F}" srcId="{314C2913-EC36-441E-87AB-8643DCD50364}" destId="{2F8AD89A-FC74-4579-87BF-4183AB6033FB}" srcOrd="2" destOrd="0" parTransId="{5DF657DC-0F72-48DF-AD83-655A4D873A8D}" sibTransId="{DE15EA2A-0ED5-41B2-A7CA-A10B6745556A}"/>
    <dgm:cxn modelId="{27D379FA-4D06-4F1B-A250-E00EC6B60EDE}" type="presOf" srcId="{314C2913-EC36-441E-87AB-8643DCD50364}" destId="{CD1823EB-0B10-4911-BB35-187EB46554D3}" srcOrd="0" destOrd="0" presId="urn:microsoft.com/office/officeart/2008/layout/LinedList"/>
    <dgm:cxn modelId="{526C7D80-9118-4307-938D-A83250B34B7D}" type="presParOf" srcId="{CD1823EB-0B10-4911-BB35-187EB46554D3}" destId="{8B64ABEC-21DD-4B97-B3F7-B4AF548D564B}" srcOrd="0" destOrd="0" presId="urn:microsoft.com/office/officeart/2008/layout/LinedList"/>
    <dgm:cxn modelId="{97E225E6-977B-42C3-A0B4-8DB3FEBCF643}" type="presParOf" srcId="{CD1823EB-0B10-4911-BB35-187EB46554D3}" destId="{93E26281-D08A-4267-B608-42EF3274A662}" srcOrd="1" destOrd="0" presId="urn:microsoft.com/office/officeart/2008/layout/LinedList"/>
    <dgm:cxn modelId="{6772B377-941C-4A9E-80DB-0A4A6016F815}" type="presParOf" srcId="{93E26281-D08A-4267-B608-42EF3274A662}" destId="{4F3703B3-0335-412D-A0A8-246F35ED9FD7}" srcOrd="0" destOrd="0" presId="urn:microsoft.com/office/officeart/2008/layout/LinedList"/>
    <dgm:cxn modelId="{61208D9B-163C-4BCA-9124-036698E0604A}" type="presParOf" srcId="{93E26281-D08A-4267-B608-42EF3274A662}" destId="{73217B30-E2C6-4794-8C9E-B12817024D67}" srcOrd="1" destOrd="0" presId="urn:microsoft.com/office/officeart/2008/layout/LinedList"/>
    <dgm:cxn modelId="{CC3726A6-C37F-4C00-B421-C6F974B577DA}" type="presParOf" srcId="{CD1823EB-0B10-4911-BB35-187EB46554D3}" destId="{2F0405C6-9477-4F50-854A-C844FBB3A399}" srcOrd="2" destOrd="0" presId="urn:microsoft.com/office/officeart/2008/layout/LinedList"/>
    <dgm:cxn modelId="{B213C442-A9D9-4193-94FC-2C6FB07BEDD3}" type="presParOf" srcId="{CD1823EB-0B10-4911-BB35-187EB46554D3}" destId="{A0F3DD01-85A2-40F6-91FA-82C111FF1D22}" srcOrd="3" destOrd="0" presId="urn:microsoft.com/office/officeart/2008/layout/LinedList"/>
    <dgm:cxn modelId="{91961B9D-385B-4A07-934C-8E5F5A1C3FBC}" type="presParOf" srcId="{A0F3DD01-85A2-40F6-91FA-82C111FF1D22}" destId="{EC1B7E8A-5C9A-4427-BA26-6A13C1DBC5AC}" srcOrd="0" destOrd="0" presId="urn:microsoft.com/office/officeart/2008/layout/LinedList"/>
    <dgm:cxn modelId="{B38DDBAB-CEC4-401E-A220-C69B7D1C1569}" type="presParOf" srcId="{A0F3DD01-85A2-40F6-91FA-82C111FF1D22}" destId="{B7BC286A-A3BA-4CAA-899C-6EB28703C475}" srcOrd="1" destOrd="0" presId="urn:microsoft.com/office/officeart/2008/layout/LinedList"/>
    <dgm:cxn modelId="{55A0251B-B16E-481A-B5D8-D2B39D45B0DA}" type="presParOf" srcId="{CD1823EB-0B10-4911-BB35-187EB46554D3}" destId="{2534E500-F368-476F-BFED-6C7D03B7BE6A}" srcOrd="4" destOrd="0" presId="urn:microsoft.com/office/officeart/2008/layout/LinedList"/>
    <dgm:cxn modelId="{5A72E111-0255-41AE-AC32-4D4465ADC09A}" type="presParOf" srcId="{CD1823EB-0B10-4911-BB35-187EB46554D3}" destId="{3FED8712-4C76-47CA-86B1-18C1912EAF8C}" srcOrd="5" destOrd="0" presId="urn:microsoft.com/office/officeart/2008/layout/LinedList"/>
    <dgm:cxn modelId="{ED5F2F33-AFC0-4004-9DB3-9CB21039CC09}" type="presParOf" srcId="{3FED8712-4C76-47CA-86B1-18C1912EAF8C}" destId="{0B88947B-3635-4085-9E55-F750042D85BC}" srcOrd="0" destOrd="0" presId="urn:microsoft.com/office/officeart/2008/layout/LinedList"/>
    <dgm:cxn modelId="{81221D1B-0EFC-4DD8-B4CD-6BBE6B8244F7}" type="presParOf" srcId="{3FED8712-4C76-47CA-86B1-18C1912EAF8C}" destId="{CA526F3C-4549-4BB1-BF9B-E858D8E36679}" srcOrd="1" destOrd="0" presId="urn:microsoft.com/office/officeart/2008/layout/LinedList"/>
    <dgm:cxn modelId="{652D7BD7-3E91-44C9-B8F1-736A03D6A759}" type="presParOf" srcId="{CD1823EB-0B10-4911-BB35-187EB46554D3}" destId="{29E4C1EE-0AF7-4396-BC47-EC8056B9FBC3}" srcOrd="6" destOrd="0" presId="urn:microsoft.com/office/officeart/2008/layout/LinedList"/>
    <dgm:cxn modelId="{7A4DCEF6-67C0-4EDE-9719-6F280AAC158E}" type="presParOf" srcId="{CD1823EB-0B10-4911-BB35-187EB46554D3}" destId="{A03D83FE-CDFD-41F0-8E85-CBC9858A408B}" srcOrd="7" destOrd="0" presId="urn:microsoft.com/office/officeart/2008/layout/LinedList"/>
    <dgm:cxn modelId="{8AF28020-FB80-43FF-B102-7B4D2D46026F}" type="presParOf" srcId="{A03D83FE-CDFD-41F0-8E85-CBC9858A408B}" destId="{35EEEAFD-7ABA-4BB2-94A0-8697769445BB}" srcOrd="0" destOrd="0" presId="urn:microsoft.com/office/officeart/2008/layout/LinedList"/>
    <dgm:cxn modelId="{128F5650-2284-4030-8E9F-98C4632CA0FF}" type="presParOf" srcId="{A03D83FE-CDFD-41F0-8E85-CBC9858A408B}" destId="{13BBBBFB-116C-4B67-8C8C-23D69023F00E}" srcOrd="1" destOrd="0" presId="urn:microsoft.com/office/officeart/2008/layout/LinedList"/>
    <dgm:cxn modelId="{352E0927-70B0-4E93-98B9-8666DA2CC99A}" type="presParOf" srcId="{CD1823EB-0B10-4911-BB35-187EB46554D3}" destId="{D523E710-DDFF-44C6-B849-C39C34B3F136}" srcOrd="8" destOrd="0" presId="urn:microsoft.com/office/officeart/2008/layout/LinedList"/>
    <dgm:cxn modelId="{C7B35A8E-91CC-4E55-987C-A4E63B63C713}" type="presParOf" srcId="{CD1823EB-0B10-4911-BB35-187EB46554D3}" destId="{2CDE60F9-BD73-4F42-9065-B09F8F691932}" srcOrd="9" destOrd="0" presId="urn:microsoft.com/office/officeart/2008/layout/LinedList"/>
    <dgm:cxn modelId="{E2DA1437-482E-4885-82E1-1B812591647D}" type="presParOf" srcId="{2CDE60F9-BD73-4F42-9065-B09F8F691932}" destId="{A1E37EBE-1DAB-47DD-8626-365C86792A68}" srcOrd="0" destOrd="0" presId="urn:microsoft.com/office/officeart/2008/layout/LinedList"/>
    <dgm:cxn modelId="{829BD709-D5C6-4E7C-8F32-5325C8EB2CBC}" type="presParOf" srcId="{2CDE60F9-BD73-4F42-9065-B09F8F691932}" destId="{9DB6A2A1-2B39-4749-89C9-B6EFEACFBE2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64ABEC-21DD-4B97-B3F7-B4AF548D564B}">
      <dsp:nvSpPr>
        <dsp:cNvPr id="0" name=""/>
        <dsp:cNvSpPr/>
      </dsp:nvSpPr>
      <dsp:spPr>
        <a:xfrm>
          <a:off x="0" y="427"/>
          <a:ext cx="505392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3703B3-0335-412D-A0A8-246F35ED9FD7}">
      <dsp:nvSpPr>
        <dsp:cNvPr id="0" name=""/>
        <dsp:cNvSpPr/>
      </dsp:nvSpPr>
      <dsp:spPr>
        <a:xfrm>
          <a:off x="0" y="427"/>
          <a:ext cx="5053927" cy="70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User uploads image</a:t>
          </a:r>
        </a:p>
      </dsp:txBody>
      <dsp:txXfrm>
        <a:off x="0" y="427"/>
        <a:ext cx="5053927" cy="700747"/>
      </dsp:txXfrm>
    </dsp:sp>
    <dsp:sp modelId="{2F0405C6-9477-4F50-854A-C844FBB3A399}">
      <dsp:nvSpPr>
        <dsp:cNvPr id="0" name=""/>
        <dsp:cNvSpPr/>
      </dsp:nvSpPr>
      <dsp:spPr>
        <a:xfrm>
          <a:off x="0" y="701175"/>
          <a:ext cx="505392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1B7E8A-5C9A-4427-BA26-6A13C1DBC5AC}">
      <dsp:nvSpPr>
        <dsp:cNvPr id="0" name=""/>
        <dsp:cNvSpPr/>
      </dsp:nvSpPr>
      <dsp:spPr>
        <a:xfrm>
          <a:off x="0" y="701175"/>
          <a:ext cx="5053927" cy="70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Image undergoes preprocessing</a:t>
          </a:r>
        </a:p>
      </dsp:txBody>
      <dsp:txXfrm>
        <a:off x="0" y="701175"/>
        <a:ext cx="5053927" cy="700747"/>
      </dsp:txXfrm>
    </dsp:sp>
    <dsp:sp modelId="{2534E500-F368-476F-BFED-6C7D03B7BE6A}">
      <dsp:nvSpPr>
        <dsp:cNvPr id="0" name=""/>
        <dsp:cNvSpPr/>
      </dsp:nvSpPr>
      <dsp:spPr>
        <a:xfrm>
          <a:off x="0" y="1401922"/>
          <a:ext cx="505392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88947B-3635-4085-9E55-F750042D85BC}">
      <dsp:nvSpPr>
        <dsp:cNvPr id="0" name=""/>
        <dsp:cNvSpPr/>
      </dsp:nvSpPr>
      <dsp:spPr>
        <a:xfrm>
          <a:off x="0" y="1401922"/>
          <a:ext cx="5053927" cy="70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Image is tested using model</a:t>
          </a:r>
        </a:p>
      </dsp:txBody>
      <dsp:txXfrm>
        <a:off x="0" y="1401922"/>
        <a:ext cx="5053927" cy="700747"/>
      </dsp:txXfrm>
    </dsp:sp>
    <dsp:sp modelId="{29E4C1EE-0AF7-4396-BC47-EC8056B9FBC3}">
      <dsp:nvSpPr>
        <dsp:cNvPr id="0" name=""/>
        <dsp:cNvSpPr/>
      </dsp:nvSpPr>
      <dsp:spPr>
        <a:xfrm>
          <a:off x="0" y="2102669"/>
          <a:ext cx="505392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EEEAFD-7ABA-4BB2-94A0-8697769445BB}">
      <dsp:nvSpPr>
        <dsp:cNvPr id="0" name=""/>
        <dsp:cNvSpPr/>
      </dsp:nvSpPr>
      <dsp:spPr>
        <a:xfrm>
          <a:off x="0" y="2102669"/>
          <a:ext cx="5053927" cy="70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Image is classified</a:t>
          </a:r>
        </a:p>
      </dsp:txBody>
      <dsp:txXfrm>
        <a:off x="0" y="2102669"/>
        <a:ext cx="5053927" cy="700747"/>
      </dsp:txXfrm>
    </dsp:sp>
    <dsp:sp modelId="{D523E710-DDFF-44C6-B849-C39C34B3F136}">
      <dsp:nvSpPr>
        <dsp:cNvPr id="0" name=""/>
        <dsp:cNvSpPr/>
      </dsp:nvSpPr>
      <dsp:spPr>
        <a:xfrm>
          <a:off x="0" y="2803416"/>
          <a:ext cx="5053927"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E37EBE-1DAB-47DD-8626-365C86792A68}">
      <dsp:nvSpPr>
        <dsp:cNvPr id="0" name=""/>
        <dsp:cNvSpPr/>
      </dsp:nvSpPr>
      <dsp:spPr>
        <a:xfrm>
          <a:off x="0" y="2803416"/>
          <a:ext cx="5053927" cy="700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Result, photo, and probability are output to user</a:t>
          </a:r>
        </a:p>
      </dsp:txBody>
      <dsp:txXfrm>
        <a:off x="0" y="2803416"/>
        <a:ext cx="5053927" cy="700747"/>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C465AFF-A7E3-446E-B88F-7A425D030E21}" type="datetimeFigureOut">
              <a:rPr lang="en-US" smtClean="0"/>
              <a:t>4/25/2024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774B7C6-E2E0-4C58-B364-FD89848AAC20}" type="slidenum">
              <a:rPr lang="en-US" smtClean="0"/>
              <a:t>‹#›</a:t>
            </a:fld>
            <a:endParaRPr lang="en-US"/>
          </a:p>
        </p:txBody>
      </p:sp>
    </p:spTree>
    <p:extLst>
      <p:ext uri="{BB962C8B-B14F-4D97-AF65-F5344CB8AC3E}">
        <p14:creationId xmlns:p14="http://schemas.microsoft.com/office/powerpoint/2010/main" val="1384992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28808-26D1-4F4B-96F4-F3082078DD61}"/>
              </a:ext>
            </a:extLst>
          </p:cNvPr>
          <p:cNvSpPr>
            <a:spLocks noGrp="1"/>
          </p:cNvSpPr>
          <p:nvPr>
            <p:ph type="ctrTitle"/>
          </p:nvPr>
        </p:nvSpPr>
        <p:spPr>
          <a:xfrm>
            <a:off x="1257008" y="1122362"/>
            <a:ext cx="8816632" cy="3571557"/>
          </a:xfrm>
        </p:spPr>
        <p:txBody>
          <a:bodyPr anchor="b">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52E0C639-B0CD-4365-98A9-C1E5FF6CF450}"/>
              </a:ext>
            </a:extLst>
          </p:cNvPr>
          <p:cNvSpPr>
            <a:spLocks noGrp="1"/>
          </p:cNvSpPr>
          <p:nvPr>
            <p:ph type="subTitle" idx="1"/>
          </p:nvPr>
        </p:nvSpPr>
        <p:spPr>
          <a:xfrm>
            <a:off x="1257008" y="5521960"/>
            <a:ext cx="8816632" cy="944879"/>
          </a:xfrm>
        </p:spPr>
        <p:txBody>
          <a:bodyPr anchor="ct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80C52-E6BB-4B27-B5D8-2D33B2497C56}"/>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AF77C649-4A0C-4EF2-8FC1-2BCF0BF95D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0E03F2-D0FE-49BB-8AEC-E99C4DB2D67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16" name="Straight Connector 15">
            <a:extLst>
              <a:ext uri="{FF2B5EF4-FFF2-40B4-BE49-F238E27FC236}">
                <a16:creationId xmlns:a16="http://schemas.microsoft.com/office/drawing/2014/main" id="{24A7CC8F-56A6-423D-B67A-8BA89D3EC911}"/>
              </a:ext>
            </a:extLst>
          </p:cNvPr>
          <p:cNvCxnSpPr>
            <a:cxnSpLocks/>
          </p:cNvCxnSpPr>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5204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56D52-667C-4E67-9038-A0BDFD8CCD0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A3E72AC-0272-475A-BD25-2AB7AC1DEFA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FBFF2-9ECB-4CDD-87FA-9DD1F87BFDE9}"/>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40AC12B3-DAF5-4BA7-A3A6-D0284716DB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F171AE-4A11-4035-A072-9AC4053FFA85}"/>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790714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A52E95-2F50-48D3-B00E-4C259644E72E}"/>
              </a:ext>
            </a:extLst>
          </p:cNvPr>
          <p:cNvSpPr>
            <a:spLocks noGrp="1"/>
          </p:cNvSpPr>
          <p:nvPr>
            <p:ph type="title" orient="vert"/>
          </p:nvPr>
        </p:nvSpPr>
        <p:spPr>
          <a:xfrm>
            <a:off x="9050174" y="838199"/>
            <a:ext cx="2303626" cy="533876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2617C9B-4E02-49C8-B6DF-65ED3C990343}"/>
              </a:ext>
            </a:extLst>
          </p:cNvPr>
          <p:cNvSpPr>
            <a:spLocks noGrp="1"/>
          </p:cNvSpPr>
          <p:nvPr>
            <p:ph type="body" orient="vert" idx="1"/>
          </p:nvPr>
        </p:nvSpPr>
        <p:spPr>
          <a:xfrm>
            <a:off x="838200" y="838199"/>
            <a:ext cx="7734300" cy="533876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ECA10C-AC31-4D80-B78F-08E48CDCB7F2}"/>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19AAB5B7-F312-4BC9-A5D3-72E065D1B9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C2E489-5442-4698-B6E3-3421A97C283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7" name="Straight Connector 6">
            <a:extLst>
              <a:ext uri="{FF2B5EF4-FFF2-40B4-BE49-F238E27FC236}">
                <a16:creationId xmlns:a16="http://schemas.microsoft.com/office/drawing/2014/main" id="{41F3A7E1-F157-4338-B7F7-9C0A2D60B7FF}"/>
              </a:ext>
            </a:extLst>
          </p:cNvPr>
          <p:cNvCxnSpPr>
            <a:cxnSpLocks/>
          </p:cNvCxnSpPr>
          <p:nvPr/>
        </p:nvCxnSpPr>
        <p:spPr>
          <a:xfrm>
            <a:off x="8811337"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1151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05B5E-C545-4763-BA47-4C2C0FCA514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A263F8-8E34-4910-BF7A-F1C5A99689D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6E74E5-D20D-4AB7-8D98-F336CE0ECCBE}"/>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C79D23AA-8F22-4B09-8FAA-CD16E5D66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E8A028-A0C8-45E7-915E-B83FF59C9F1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54923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9F01F-198D-4AAD-B4FB-AD3B44981ADD}"/>
              </a:ext>
            </a:extLst>
          </p:cNvPr>
          <p:cNvSpPr>
            <a:spLocks noGrp="1"/>
          </p:cNvSpPr>
          <p:nvPr>
            <p:ph type="title"/>
          </p:nvPr>
        </p:nvSpPr>
        <p:spPr>
          <a:xfrm>
            <a:off x="838200" y="838200"/>
            <a:ext cx="9438640" cy="4114800"/>
          </a:xfrm>
        </p:spPr>
        <p:txBody>
          <a:bodyPr anchor="t">
            <a:normAutofit/>
          </a:bodyPr>
          <a:lstStyle>
            <a:lvl1pPr>
              <a:defRPr sz="6600"/>
            </a:lvl1pPr>
          </a:lstStyle>
          <a:p>
            <a:r>
              <a:rPr lang="en-US"/>
              <a:t>Click to edit Master title style</a:t>
            </a:r>
          </a:p>
        </p:txBody>
      </p:sp>
      <p:sp>
        <p:nvSpPr>
          <p:cNvPr id="3" name="Text Placeholder 2">
            <a:extLst>
              <a:ext uri="{FF2B5EF4-FFF2-40B4-BE49-F238E27FC236}">
                <a16:creationId xmlns:a16="http://schemas.microsoft.com/office/drawing/2014/main" id="{020BCC2B-311B-4FB6-B3A5-26F68055AE38}"/>
              </a:ext>
            </a:extLst>
          </p:cNvPr>
          <p:cNvSpPr>
            <a:spLocks noGrp="1"/>
          </p:cNvSpPr>
          <p:nvPr>
            <p:ph type="body" idx="1"/>
          </p:nvPr>
        </p:nvSpPr>
        <p:spPr>
          <a:xfrm>
            <a:off x="838200" y="5217160"/>
            <a:ext cx="9438640" cy="802640"/>
          </a:xfrm>
        </p:spPr>
        <p:txBody>
          <a:bodyPr anchor="b">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9CB73D-2D6B-4FA6-89A4-DCC89F80E0F1}"/>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B6A0C188-FF43-44C1-A005-679168D5F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D1188-DA27-47B2-8176-31193EEC4C28}"/>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6227625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B5A25-7E99-42A8-8D6D-648EFE2038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30501DC-62B7-42BD-A941-D34E92719C32}"/>
              </a:ext>
            </a:extLst>
          </p:cNvPr>
          <p:cNvSpPr>
            <a:spLocks noGrp="1"/>
          </p:cNvSpPr>
          <p:nvPr>
            <p:ph sz="half" idx="1"/>
          </p:nvPr>
        </p:nvSpPr>
        <p:spPr>
          <a:xfrm>
            <a:off x="838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5C5C1-4FD4-4958-99A0-BDADECA336BD}"/>
              </a:ext>
            </a:extLst>
          </p:cNvPr>
          <p:cNvSpPr>
            <a:spLocks noGrp="1"/>
          </p:cNvSpPr>
          <p:nvPr>
            <p:ph sz="half" idx="2"/>
          </p:nvPr>
        </p:nvSpPr>
        <p:spPr>
          <a:xfrm>
            <a:off x="6172200" y="2011679"/>
            <a:ext cx="5181600" cy="41652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D1B234-5D54-44E5-B41D-B205AAF50305}"/>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6" name="Footer Placeholder 5">
            <a:extLst>
              <a:ext uri="{FF2B5EF4-FFF2-40B4-BE49-F238E27FC236}">
                <a16:creationId xmlns:a16="http://schemas.microsoft.com/office/drawing/2014/main" id="{0E67BCDB-6B96-45D6-B5E9-823A96EBD9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D239C5F-F16F-4AFD-98D1-FA3BB96AF2C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5608675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44C1F-0040-4BBF-81A6-FD2E30637B0C}"/>
              </a:ext>
            </a:extLst>
          </p:cNvPr>
          <p:cNvSpPr>
            <a:spLocks noGrp="1"/>
          </p:cNvSpPr>
          <p:nvPr>
            <p:ph type="title"/>
          </p:nvPr>
        </p:nvSpPr>
        <p:spPr>
          <a:xfrm>
            <a:off x="839788" y="379780"/>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2894A7-1DA1-44C1-8ED0-716279430690}"/>
              </a:ext>
            </a:extLst>
          </p:cNvPr>
          <p:cNvSpPr>
            <a:spLocks noGrp="1"/>
          </p:cNvSpPr>
          <p:nvPr>
            <p:ph type="body" idx="1"/>
          </p:nvPr>
        </p:nvSpPr>
        <p:spPr>
          <a:xfrm>
            <a:off x="839789" y="1824035"/>
            <a:ext cx="4997132"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9AB945-31E2-4B60-9076-CBB8F8594949}"/>
              </a:ext>
            </a:extLst>
          </p:cNvPr>
          <p:cNvSpPr>
            <a:spLocks noGrp="1"/>
          </p:cNvSpPr>
          <p:nvPr>
            <p:ph sz="half" idx="2"/>
          </p:nvPr>
        </p:nvSpPr>
        <p:spPr>
          <a:xfrm>
            <a:off x="839789" y="2505075"/>
            <a:ext cx="4997132"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771B3EA-2E84-4B8B-A104-81BD577424AD}"/>
              </a:ext>
            </a:extLst>
          </p:cNvPr>
          <p:cNvSpPr>
            <a:spLocks noGrp="1"/>
          </p:cNvSpPr>
          <p:nvPr>
            <p:ph type="body" sz="quarter" idx="3"/>
          </p:nvPr>
        </p:nvSpPr>
        <p:spPr>
          <a:xfrm>
            <a:off x="6355080" y="1824035"/>
            <a:ext cx="5000308" cy="681040"/>
          </a:xfrm>
        </p:spPr>
        <p:txBody>
          <a:bodyPr anchor="b"/>
          <a:lstStyle>
            <a:lvl1pPr marL="0" indent="0">
              <a:buNone/>
              <a:defRPr sz="2400" b="1" i="0"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8511AB8-302C-476E-B80A-AA739911E304}"/>
              </a:ext>
            </a:extLst>
          </p:cNvPr>
          <p:cNvSpPr>
            <a:spLocks noGrp="1"/>
          </p:cNvSpPr>
          <p:nvPr>
            <p:ph sz="quarter" idx="4"/>
          </p:nvPr>
        </p:nvSpPr>
        <p:spPr>
          <a:xfrm>
            <a:off x="6355080" y="2505075"/>
            <a:ext cx="500030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B47C29-FE34-4E6E-9921-78C54673AAD9}"/>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8" name="Footer Placeholder 7">
            <a:extLst>
              <a:ext uri="{FF2B5EF4-FFF2-40B4-BE49-F238E27FC236}">
                <a16:creationId xmlns:a16="http://schemas.microsoft.com/office/drawing/2014/main" id="{3CF6B420-A9CE-4BB6-A653-5C3ABC7D677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21DF8FE-1179-4798-B16D-AF1DFA266D4D}"/>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1924768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66F1A-0A68-4048-808F-CD7A9F3B0846}"/>
              </a:ext>
            </a:extLst>
          </p:cNvPr>
          <p:cNvSpPr>
            <a:spLocks noGrp="1"/>
          </p:cNvSpPr>
          <p:nvPr>
            <p:ph type="title"/>
          </p:nvPr>
        </p:nvSpPr>
        <p:spPr>
          <a:xfrm>
            <a:off x="838200" y="999592"/>
            <a:ext cx="10515600" cy="1573223"/>
          </a:xfrm>
        </p:spPr>
        <p:txBody>
          <a:bodyPr anchor="t"/>
          <a:lstStyle/>
          <a:p>
            <a:r>
              <a:rPr lang="en-US"/>
              <a:t>Click to edit Master title style</a:t>
            </a:r>
          </a:p>
        </p:txBody>
      </p:sp>
      <p:sp>
        <p:nvSpPr>
          <p:cNvPr id="3" name="Date Placeholder 2">
            <a:extLst>
              <a:ext uri="{FF2B5EF4-FFF2-40B4-BE49-F238E27FC236}">
                <a16:creationId xmlns:a16="http://schemas.microsoft.com/office/drawing/2014/main" id="{28ACB3E6-5365-48F5-8D2A-0B002BA357E3}"/>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4" name="Footer Placeholder 3">
            <a:extLst>
              <a:ext uri="{FF2B5EF4-FFF2-40B4-BE49-F238E27FC236}">
                <a16:creationId xmlns:a16="http://schemas.microsoft.com/office/drawing/2014/main" id="{FF7D8EE9-4D97-4B2F-8D38-41CB9EE7745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C5952-0A27-4FAB-A3FD-12003787676B}"/>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1676155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3D08427-909D-4679-9192-BC99557A7D06}"/>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3" name="Footer Placeholder 2">
            <a:extLst>
              <a:ext uri="{FF2B5EF4-FFF2-40B4-BE49-F238E27FC236}">
                <a16:creationId xmlns:a16="http://schemas.microsoft.com/office/drawing/2014/main" id="{508E39A6-1E09-42B5-85B4-7E8B5AB2AE7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938940-01DD-4C97-8649-E01C3B0EDF7C}"/>
              </a:ext>
            </a:extLst>
          </p:cNvPr>
          <p:cNvSpPr>
            <a:spLocks noGrp="1"/>
          </p:cNvSpPr>
          <p:nvPr>
            <p:ph type="sldNum" sz="quarter" idx="12"/>
          </p:nvPr>
        </p:nvSpPr>
        <p:spPr/>
        <p:txBody>
          <a:bodyPr/>
          <a:lstStyle/>
          <a:p>
            <a:fld id="{3109D357-8067-4A1F-97B2-93C5160B78D9}" type="slidenum">
              <a:rPr lang="en-US" smtClean="0"/>
              <a:t>‹#›</a:t>
            </a:fld>
            <a:endParaRPr lang="en-US"/>
          </a:p>
        </p:txBody>
      </p:sp>
    </p:spTree>
    <p:extLst>
      <p:ext uri="{BB962C8B-B14F-4D97-AF65-F5344CB8AC3E}">
        <p14:creationId xmlns:p14="http://schemas.microsoft.com/office/powerpoint/2010/main" val="4039486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93B3D-D568-40B4-A73A-1C8EA9ABB098}"/>
              </a:ext>
            </a:extLst>
          </p:cNvPr>
          <p:cNvSpPr>
            <a:spLocks noGrp="1"/>
          </p:cNvSpPr>
          <p:nvPr>
            <p:ph type="title"/>
          </p:nvPr>
        </p:nvSpPr>
        <p:spPr>
          <a:xfrm>
            <a:off x="839789" y="457200"/>
            <a:ext cx="3691818" cy="17018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D586EB3-917A-43B7-85BB-D00B5D2F07E4}"/>
              </a:ext>
            </a:extLst>
          </p:cNvPr>
          <p:cNvSpPr>
            <a:spLocks noGrp="1"/>
          </p:cNvSpPr>
          <p:nvPr>
            <p:ph idx="1"/>
          </p:nvPr>
        </p:nvSpPr>
        <p:spPr>
          <a:xfrm>
            <a:off x="5514798" y="987425"/>
            <a:ext cx="5840589" cy="50323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7AC029-3BC1-4637-A7F9-BC786DC26A38}"/>
              </a:ext>
            </a:extLst>
          </p:cNvPr>
          <p:cNvSpPr>
            <a:spLocks noGrp="1"/>
          </p:cNvSpPr>
          <p:nvPr>
            <p:ph type="body" sz="half" idx="2"/>
          </p:nvPr>
        </p:nvSpPr>
        <p:spPr>
          <a:xfrm>
            <a:off x="839789" y="2372360"/>
            <a:ext cx="3691817" cy="349662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90B948-89C5-4AC5-B7A0-17136F5C5A6A}"/>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6" name="Footer Placeholder 5">
            <a:extLst>
              <a:ext uri="{FF2B5EF4-FFF2-40B4-BE49-F238E27FC236}">
                <a16:creationId xmlns:a16="http://schemas.microsoft.com/office/drawing/2014/main" id="{F3A6C8C5-652F-46CB-BD26-E262B057F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FB50CB-E91F-4B71-81F0-800F2B51A344}"/>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8B69B885-FDB8-4C62-A285-A0CDC49A6B0C}"/>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5203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F941E-6445-4840-81AE-104EF7A4F7E9}"/>
              </a:ext>
            </a:extLst>
          </p:cNvPr>
          <p:cNvSpPr>
            <a:spLocks noGrp="1"/>
          </p:cNvSpPr>
          <p:nvPr>
            <p:ph type="title"/>
          </p:nvPr>
        </p:nvSpPr>
        <p:spPr>
          <a:xfrm>
            <a:off x="839789" y="457200"/>
            <a:ext cx="3696652" cy="17018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3F8B866-E32B-4AE7-AEF3-6974AE3288F3}"/>
              </a:ext>
            </a:extLst>
          </p:cNvPr>
          <p:cNvSpPr>
            <a:spLocks noGrp="1"/>
          </p:cNvSpPr>
          <p:nvPr>
            <p:ph type="pic" idx="1"/>
          </p:nvPr>
        </p:nvSpPr>
        <p:spPr>
          <a:xfrm>
            <a:off x="5786120" y="838200"/>
            <a:ext cx="5603238" cy="518159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E2ABB7A-E157-499A-B224-C2313181F569}"/>
              </a:ext>
            </a:extLst>
          </p:cNvPr>
          <p:cNvSpPr>
            <a:spLocks noGrp="1"/>
          </p:cNvSpPr>
          <p:nvPr>
            <p:ph type="body" sz="half" idx="2"/>
          </p:nvPr>
        </p:nvSpPr>
        <p:spPr>
          <a:xfrm>
            <a:off x="839789" y="2367280"/>
            <a:ext cx="3696652" cy="350170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C77283-E2B8-405E-BB6E-9F121140E506}"/>
              </a:ext>
            </a:extLst>
          </p:cNvPr>
          <p:cNvSpPr>
            <a:spLocks noGrp="1"/>
          </p:cNvSpPr>
          <p:nvPr>
            <p:ph type="dt" sz="half" idx="10"/>
          </p:nvPr>
        </p:nvSpPr>
        <p:spPr/>
        <p:txBody>
          <a:bodyPr/>
          <a:lstStyle/>
          <a:p>
            <a:fld id="{F6CCBF3A-D7FB-4B97-8FD5-6FFB20CB1E84}" type="datetimeFigureOut">
              <a:rPr lang="en-US" smtClean="0"/>
              <a:t>4/25/2024</a:t>
            </a:fld>
            <a:endParaRPr lang="en-US"/>
          </a:p>
        </p:txBody>
      </p:sp>
      <p:sp>
        <p:nvSpPr>
          <p:cNvPr id="6" name="Footer Placeholder 5">
            <a:extLst>
              <a:ext uri="{FF2B5EF4-FFF2-40B4-BE49-F238E27FC236}">
                <a16:creationId xmlns:a16="http://schemas.microsoft.com/office/drawing/2014/main" id="{F9F21F05-EB94-417F-B19B-96FF3D9ECA4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B7C3C7-B6DB-4064-8E66-9FB770C888ED}"/>
              </a:ext>
            </a:extLst>
          </p:cNvPr>
          <p:cNvSpPr>
            <a:spLocks noGrp="1"/>
          </p:cNvSpPr>
          <p:nvPr>
            <p:ph type="sldNum" sz="quarter" idx="12"/>
          </p:nvPr>
        </p:nvSpPr>
        <p:spPr/>
        <p:txBody>
          <a:bodyPr/>
          <a:lstStyle/>
          <a:p>
            <a:fld id="{3109D357-8067-4A1F-97B2-93C5160B78D9}" type="slidenum">
              <a:rPr lang="en-US" smtClean="0"/>
              <a:t>‹#›</a:t>
            </a:fld>
            <a:endParaRPr lang="en-US"/>
          </a:p>
        </p:txBody>
      </p:sp>
      <p:cxnSp>
        <p:nvCxnSpPr>
          <p:cNvPr id="8" name="Straight Connector 7">
            <a:extLst>
              <a:ext uri="{FF2B5EF4-FFF2-40B4-BE49-F238E27FC236}">
                <a16:creationId xmlns:a16="http://schemas.microsoft.com/office/drawing/2014/main" id="{51E233FA-220A-423F-907E-5F81526A28A0}"/>
              </a:ext>
            </a:extLst>
          </p:cNvPr>
          <p:cNvCxnSpPr>
            <a:cxnSpLocks/>
          </p:cNvCxnSpPr>
          <p:nvPr/>
        </p:nvCxnSpPr>
        <p:spPr>
          <a:xfrm>
            <a:off x="5023202" y="0"/>
            <a:ext cx="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9055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476A66-BE83-43F9-A28B-02DF7879AD52}"/>
              </a:ext>
            </a:extLst>
          </p:cNvPr>
          <p:cNvSpPr>
            <a:spLocks noGrp="1"/>
          </p:cNvSpPr>
          <p:nvPr>
            <p:ph type="title"/>
          </p:nvPr>
        </p:nvSpPr>
        <p:spPr>
          <a:xfrm>
            <a:off x="838200" y="584990"/>
            <a:ext cx="10515600" cy="1116811"/>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19D76E94-F276-4F0F-8DD9-B1F8A3198AE1}"/>
              </a:ext>
            </a:extLst>
          </p:cNvPr>
          <p:cNvSpPr>
            <a:spLocks noGrp="1"/>
          </p:cNvSpPr>
          <p:nvPr>
            <p:ph type="body" idx="1"/>
          </p:nvPr>
        </p:nvSpPr>
        <p:spPr>
          <a:xfrm>
            <a:off x="838200" y="2061469"/>
            <a:ext cx="10515600" cy="41148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AD964E-3A2E-4DB9-B96A-EDE144A47BDC}"/>
              </a:ext>
            </a:extLst>
          </p:cNvPr>
          <p:cNvSpPr>
            <a:spLocks noGrp="1"/>
          </p:cNvSpPr>
          <p:nvPr>
            <p:ph type="dt" sz="half" idx="2"/>
          </p:nvPr>
        </p:nvSpPr>
        <p:spPr>
          <a:xfrm rot="5400000">
            <a:off x="10425981" y="4687095"/>
            <a:ext cx="2706690" cy="365125"/>
          </a:xfrm>
          <a:prstGeom prst="rect">
            <a:avLst/>
          </a:prstGeom>
        </p:spPr>
        <p:txBody>
          <a:bodyPr vert="horz" lIns="91440" tIns="45720" rIns="91440" bIns="45720" rtlCol="0" anchor="ctr"/>
          <a:lstStyle>
            <a:lvl1pPr algn="r">
              <a:defRPr sz="1000">
                <a:solidFill>
                  <a:schemeClr val="tx1"/>
                </a:solidFill>
              </a:defRPr>
            </a:lvl1pPr>
          </a:lstStyle>
          <a:p>
            <a:fld id="{F6CCBF3A-D7FB-4B97-8FD5-6FFB20CB1E84}" type="datetimeFigureOut">
              <a:rPr lang="en-US" smtClean="0"/>
              <a:t>4/25/2024</a:t>
            </a:fld>
            <a:endParaRPr lang="en-US"/>
          </a:p>
        </p:txBody>
      </p:sp>
      <p:sp>
        <p:nvSpPr>
          <p:cNvPr id="5" name="Footer Placeholder 4">
            <a:extLst>
              <a:ext uri="{FF2B5EF4-FFF2-40B4-BE49-F238E27FC236}">
                <a16:creationId xmlns:a16="http://schemas.microsoft.com/office/drawing/2014/main" id="{0DACB382-EE11-430D-941A-DB76EEB7F2D5}"/>
              </a:ext>
            </a:extLst>
          </p:cNvPr>
          <p:cNvSpPr>
            <a:spLocks noGrp="1"/>
          </p:cNvSpPr>
          <p:nvPr>
            <p:ph type="ftr" sz="quarter" idx="3"/>
          </p:nvPr>
        </p:nvSpPr>
        <p:spPr>
          <a:xfrm rot="5400000">
            <a:off x="-1131161" y="1592957"/>
            <a:ext cx="2973522" cy="365125"/>
          </a:xfrm>
          <a:prstGeom prst="rect">
            <a:avLst/>
          </a:prstGeom>
        </p:spPr>
        <p:txBody>
          <a:bodyPr vert="horz" lIns="91440" tIns="45720" rIns="91440" bIns="45720" rtlCol="0" anchor="ctr"/>
          <a:lstStyle>
            <a:lvl1pPr algn="l">
              <a:defRPr sz="10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A3C562FE-ACD1-43F2-A3DE-5B11E10B7EA5}"/>
              </a:ext>
            </a:extLst>
          </p:cNvPr>
          <p:cNvSpPr>
            <a:spLocks noGrp="1"/>
          </p:cNvSpPr>
          <p:nvPr>
            <p:ph type="sldNum" sz="quarter" idx="4"/>
          </p:nvPr>
        </p:nvSpPr>
        <p:spPr>
          <a:xfrm>
            <a:off x="11512296" y="6356350"/>
            <a:ext cx="574620" cy="365125"/>
          </a:xfrm>
          <a:prstGeom prst="rect">
            <a:avLst/>
          </a:prstGeom>
        </p:spPr>
        <p:txBody>
          <a:bodyPr vert="horz" lIns="91440" tIns="45720" rIns="91440" bIns="45720" rtlCol="0" anchor="ctr"/>
          <a:lstStyle>
            <a:lvl1pPr algn="ctr">
              <a:defRPr sz="1000">
                <a:solidFill>
                  <a:schemeClr val="tx1"/>
                </a:solidFill>
              </a:defRPr>
            </a:lvl1pPr>
          </a:lstStyle>
          <a:p>
            <a:fld id="{3109D357-8067-4A1F-97B2-93C5160B78D9}" type="slidenum">
              <a:rPr lang="en-US" smtClean="0"/>
              <a:t>‹#›</a:t>
            </a:fld>
            <a:endParaRPr lang="en-US"/>
          </a:p>
        </p:txBody>
      </p:sp>
      <p:cxnSp>
        <p:nvCxnSpPr>
          <p:cNvPr id="13" name="Straight Connector 12">
            <a:extLst>
              <a:ext uri="{FF2B5EF4-FFF2-40B4-BE49-F238E27FC236}">
                <a16:creationId xmlns:a16="http://schemas.microsoft.com/office/drawing/2014/main" id="{1EB34A3B-1FD5-48FF-9982-1E64C864C01D}"/>
              </a:ext>
            </a:extLst>
          </p:cNvPr>
          <p:cNvCxnSpPr>
            <a:cxnSpLocks/>
          </p:cNvCxnSpPr>
          <p:nvPr/>
        </p:nvCxnSpPr>
        <p:spPr>
          <a:xfrm flipH="1">
            <a:off x="4" y="182411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9276308"/>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4.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6.xml"/><Relationship Id="rId6" Type="http://schemas.openxmlformats.org/officeDocument/2006/relationships/image" Target="../media/image21.sv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hyperlink" Target="https://www.kaggle.com/datasets/karakaggle/kaggle-cat-vs-dog-dataset" TargetMode="External"/><Relationship Id="rId3" Type="http://schemas.openxmlformats.org/officeDocument/2006/relationships/hyperlink" Target="https://realpython.com/flask-project/" TargetMode="External"/><Relationship Id="rId7" Type="http://schemas.openxmlformats.org/officeDocument/2006/relationships/hyperlink" Target="https://www.kaggle.com/code/orensa/cats-vs-dogs-image-classification-model" TargetMode="External"/><Relationship Id="rId2" Type="http://schemas.openxmlformats.org/officeDocument/2006/relationships/hyperlink" Target="https://www.kaggle.com/code/asif00/exploring-cnn-models-cats-and-dogs-classification" TargetMode="External"/><Relationship Id="rId1" Type="http://schemas.openxmlformats.org/officeDocument/2006/relationships/slideLayout" Target="../slideLayouts/slideLayout6.xml"/><Relationship Id="rId6" Type="http://schemas.openxmlformats.org/officeDocument/2006/relationships/hyperlink" Target="https://tensorflow.rstudio.com/guides/deploy/shiny.html" TargetMode="External"/><Relationship Id="rId5" Type="http://schemas.openxmlformats.org/officeDocument/2006/relationships/hyperlink" Target="https://github.com/AurelienCallens/Shiny_Classifier" TargetMode="External"/><Relationship Id="rId4" Type="http://schemas.openxmlformats.org/officeDocument/2006/relationships/hyperlink" Target="https://machinelearningmastery.com/how-to-develop-a-convolutional-neural-network-to-classify-photos-of-dogs-and-cat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64E3A1DF-51EE-49BF-8A81-9D447BC462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698739" y="1242061"/>
            <a:ext cx="3680458" cy="2613660"/>
          </a:xfrm>
        </p:spPr>
        <p:txBody>
          <a:bodyPr anchor="b">
            <a:normAutofit/>
          </a:bodyPr>
          <a:lstStyle/>
          <a:p>
            <a:pPr algn="ctr"/>
            <a:r>
              <a:rPr lang="en-US" sz="3300"/>
              <a:t>Cat and Dog Classification </a:t>
            </a:r>
          </a:p>
        </p:txBody>
      </p:sp>
      <p:sp>
        <p:nvSpPr>
          <p:cNvPr id="3" name="Subtitle 2"/>
          <p:cNvSpPr>
            <a:spLocks noGrp="1"/>
          </p:cNvSpPr>
          <p:nvPr>
            <p:ph type="subTitle" idx="1"/>
          </p:nvPr>
        </p:nvSpPr>
        <p:spPr>
          <a:xfrm>
            <a:off x="922100" y="4114800"/>
            <a:ext cx="3233737" cy="1861154"/>
          </a:xfrm>
        </p:spPr>
        <p:txBody>
          <a:bodyPr vert="horz" lIns="91440" tIns="45720" rIns="91440" bIns="45720" rtlCol="0" anchor="t">
            <a:normAutofit/>
          </a:bodyPr>
          <a:lstStyle/>
          <a:p>
            <a:pPr algn="ctr"/>
            <a:r>
              <a:rPr lang="en-US"/>
              <a:t>By: Susan Nunez, Madison </a:t>
            </a:r>
            <a:r>
              <a:rPr lang="en-US" err="1"/>
              <a:t>Yonash</a:t>
            </a:r>
            <a:r>
              <a:rPr lang="en-US"/>
              <a:t>, and Claire Robinson</a:t>
            </a:r>
          </a:p>
        </p:txBody>
      </p:sp>
      <p:cxnSp>
        <p:nvCxnSpPr>
          <p:cNvPr id="30" name="Straight Connector 29">
            <a:extLst>
              <a:ext uri="{FF2B5EF4-FFF2-40B4-BE49-F238E27FC236}">
                <a16:creationId xmlns:a16="http://schemas.microsoft.com/office/drawing/2014/main" id="{CC2FFC94-1F80-402F-B7DE-3E407ADB1E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30745"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Picture 4" descr="How to turn a cat into a dog | Funny dogs, Funny animals, Cute funny animals">
            <a:extLst>
              <a:ext uri="{FF2B5EF4-FFF2-40B4-BE49-F238E27FC236}">
                <a16:creationId xmlns:a16="http://schemas.microsoft.com/office/drawing/2014/main" id="{6BCADB70-A2C1-EDB7-C448-F18EEA62E1BE}"/>
              </a:ext>
            </a:extLst>
          </p:cNvPr>
          <p:cNvPicPr>
            <a:picLocks noChangeAspect="1"/>
          </p:cNvPicPr>
          <p:nvPr/>
        </p:nvPicPr>
        <p:blipFill>
          <a:blip r:embed="rId2"/>
          <a:stretch>
            <a:fillRect/>
          </a:stretch>
        </p:blipFill>
        <p:spPr>
          <a:xfrm>
            <a:off x="6122805" y="838200"/>
            <a:ext cx="4944274" cy="5181600"/>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2854FB4-497A-4904-92CC-4C2786A1E1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AFF22-EB41-E27F-9FAD-D5EE7F9AB879}"/>
              </a:ext>
            </a:extLst>
          </p:cNvPr>
          <p:cNvSpPr>
            <a:spLocks noGrp="1"/>
          </p:cNvSpPr>
          <p:nvPr>
            <p:ph type="title"/>
          </p:nvPr>
        </p:nvSpPr>
        <p:spPr>
          <a:xfrm>
            <a:off x="838200" y="681039"/>
            <a:ext cx="5158739" cy="1635442"/>
          </a:xfrm>
        </p:spPr>
        <p:txBody>
          <a:bodyPr>
            <a:normAutofit/>
          </a:bodyPr>
          <a:lstStyle/>
          <a:p>
            <a:r>
              <a:rPr lang="en-US"/>
              <a:t>Web App, using flask</a:t>
            </a:r>
          </a:p>
        </p:txBody>
      </p:sp>
      <p:cxnSp>
        <p:nvCxnSpPr>
          <p:cNvPr id="18" name="Straight Connector 17">
            <a:extLst>
              <a:ext uri="{FF2B5EF4-FFF2-40B4-BE49-F238E27FC236}">
                <a16:creationId xmlns:a16="http://schemas.microsoft.com/office/drawing/2014/main" id="{BF883E84-3640-43A5-9526-442521C03A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46543" y="0"/>
            <a:ext cx="0" cy="685800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Content Placeholder 2">
            <a:extLst>
              <a:ext uri="{FF2B5EF4-FFF2-40B4-BE49-F238E27FC236}">
                <a16:creationId xmlns:a16="http://schemas.microsoft.com/office/drawing/2014/main" id="{D46E8FDF-478F-7FDD-FA74-6863C34034C4}"/>
              </a:ext>
            </a:extLst>
          </p:cNvPr>
          <p:cNvGraphicFramePr>
            <a:graphicFrameLocks noGrp="1"/>
          </p:cNvGraphicFramePr>
          <p:nvPr>
            <p:ph idx="1"/>
            <p:extLst>
              <p:ext uri="{D42A27DB-BD31-4B8C-83A1-F6EECF244321}">
                <p14:modId xmlns:p14="http://schemas.microsoft.com/office/powerpoint/2010/main" val="1245186695"/>
              </p:ext>
            </p:extLst>
          </p:nvPr>
        </p:nvGraphicFramePr>
        <p:xfrm>
          <a:off x="838201" y="2672370"/>
          <a:ext cx="5053928" cy="35045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1">
            <a:extLst>
              <a:ext uri="{FF2B5EF4-FFF2-40B4-BE49-F238E27FC236}">
                <a16:creationId xmlns:a16="http://schemas.microsoft.com/office/drawing/2014/main" id="{CBC35289-66FD-A5E5-E84C-104672014D22}"/>
              </a:ext>
            </a:extLst>
          </p:cNvPr>
          <p:cNvPicPr>
            <a:picLocks noChangeAspect="1"/>
          </p:cNvPicPr>
          <p:nvPr/>
        </p:nvPicPr>
        <p:blipFill>
          <a:blip r:embed="rId7"/>
          <a:stretch>
            <a:fillRect/>
          </a:stretch>
        </p:blipFill>
        <p:spPr>
          <a:xfrm>
            <a:off x="7251353" y="451977"/>
            <a:ext cx="4996401" cy="5954045"/>
          </a:xfrm>
          <a:prstGeom prst="rect">
            <a:avLst/>
          </a:prstGeom>
        </p:spPr>
      </p:pic>
    </p:spTree>
    <p:extLst>
      <p:ext uri="{BB962C8B-B14F-4D97-AF65-F5344CB8AC3E}">
        <p14:creationId xmlns:p14="http://schemas.microsoft.com/office/powerpoint/2010/main" val="32526890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cxnSp>
        <p:nvCxnSpPr>
          <p:cNvPr id="17" name="Straight Connector 16">
            <a:extLst>
              <a:ext uri="{FF2B5EF4-FFF2-40B4-BE49-F238E27FC236}">
                <a16:creationId xmlns:a16="http://schemas.microsoft.com/office/drawing/2014/main" id="{24A7CC8F-56A6-423D-B67A-8BA89D3EC9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9" name="Rectangle 18">
            <a:extLst>
              <a:ext uri="{FF2B5EF4-FFF2-40B4-BE49-F238E27FC236}">
                <a16:creationId xmlns:a16="http://schemas.microsoft.com/office/drawing/2014/main" id="{DDD53FA2-B97D-4185-8BCC-4938245F0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A9AFF22-EB41-E27F-9FAD-D5EE7F9AB879}"/>
              </a:ext>
            </a:extLst>
          </p:cNvPr>
          <p:cNvSpPr>
            <a:spLocks noGrp="1"/>
          </p:cNvSpPr>
          <p:nvPr>
            <p:ph type="title"/>
          </p:nvPr>
        </p:nvSpPr>
        <p:spPr>
          <a:xfrm>
            <a:off x="1251081" y="4587372"/>
            <a:ext cx="9689834" cy="1198359"/>
          </a:xfrm>
        </p:spPr>
        <p:txBody>
          <a:bodyPr vert="horz" lIns="91440" tIns="45720" rIns="91440" bIns="45720" rtlCol="0" anchor="b">
            <a:normAutofit/>
          </a:bodyPr>
          <a:lstStyle/>
          <a:p>
            <a:pPr algn="ctr"/>
            <a:r>
              <a:rPr lang="en-US"/>
              <a:t>Web App</a:t>
            </a:r>
          </a:p>
        </p:txBody>
      </p:sp>
      <p:pic>
        <p:nvPicPr>
          <p:cNvPr id="12" name="Content Placeholder 11">
            <a:extLst>
              <a:ext uri="{FF2B5EF4-FFF2-40B4-BE49-F238E27FC236}">
                <a16:creationId xmlns:a16="http://schemas.microsoft.com/office/drawing/2014/main" id="{4F7553BB-3E9E-D951-173C-871F43511718}"/>
              </a:ext>
            </a:extLst>
          </p:cNvPr>
          <p:cNvPicPr>
            <a:picLocks noGrp="1" noChangeAspect="1"/>
          </p:cNvPicPr>
          <p:nvPr>
            <p:ph sz="half" idx="2"/>
          </p:nvPr>
        </p:nvPicPr>
        <p:blipFill rotWithShape="1">
          <a:blip r:embed="rId2"/>
          <a:srcRect t="2816" b="5112"/>
          <a:stretch/>
        </p:blipFill>
        <p:spPr>
          <a:xfrm>
            <a:off x="6095998" y="15577"/>
            <a:ext cx="6096002" cy="4293731"/>
          </a:xfrm>
          <a:prstGeom prst="rect">
            <a:avLst/>
          </a:prstGeom>
        </p:spPr>
      </p:pic>
      <p:pic>
        <p:nvPicPr>
          <p:cNvPr id="8" name="Content Placeholder 7">
            <a:extLst>
              <a:ext uri="{FF2B5EF4-FFF2-40B4-BE49-F238E27FC236}">
                <a16:creationId xmlns:a16="http://schemas.microsoft.com/office/drawing/2014/main" id="{E73CD8AC-8061-472A-6FEC-BF5DF533B0A0}"/>
              </a:ext>
            </a:extLst>
          </p:cNvPr>
          <p:cNvPicPr>
            <a:picLocks noGrp="1" noChangeAspect="1"/>
          </p:cNvPicPr>
          <p:nvPr>
            <p:ph sz="half" idx="1"/>
          </p:nvPr>
        </p:nvPicPr>
        <p:blipFill rotWithShape="1">
          <a:blip r:embed="rId3"/>
          <a:srcRect b="32910"/>
          <a:stretch/>
        </p:blipFill>
        <p:spPr>
          <a:xfrm>
            <a:off x="0" y="0"/>
            <a:ext cx="6096003" cy="4293731"/>
          </a:xfrm>
          <a:prstGeom prst="rect">
            <a:avLst/>
          </a:prstGeom>
        </p:spPr>
      </p:pic>
      <p:cxnSp>
        <p:nvCxnSpPr>
          <p:cNvPr id="21" name="Straight Connector 20">
            <a:extLst>
              <a:ext uri="{FF2B5EF4-FFF2-40B4-BE49-F238E27FC236}">
                <a16:creationId xmlns:a16="http://schemas.microsoft.com/office/drawing/2014/main" id="{351D3B3A-6234-4D78-A010-C0ADEF12B3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288961"/>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9987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27D12-4153-8AFF-6157-73E20E6CD033}"/>
              </a:ext>
            </a:extLst>
          </p:cNvPr>
          <p:cNvSpPr>
            <a:spLocks noGrp="1"/>
          </p:cNvSpPr>
          <p:nvPr>
            <p:ph type="title"/>
          </p:nvPr>
        </p:nvSpPr>
        <p:spPr>
          <a:xfrm>
            <a:off x="1933575" y="2714093"/>
            <a:ext cx="8312944" cy="1180317"/>
          </a:xfrm>
          <a:custGeom>
            <a:avLst/>
            <a:gdLst>
              <a:gd name="connsiteX0" fmla="*/ 0 w 8312944"/>
              <a:gd name="connsiteY0" fmla="*/ 0 h 1180317"/>
              <a:gd name="connsiteX1" fmla="*/ 526486 w 8312944"/>
              <a:gd name="connsiteY1" fmla="*/ 0 h 1180317"/>
              <a:gd name="connsiteX2" fmla="*/ 1219232 w 8312944"/>
              <a:gd name="connsiteY2" fmla="*/ 0 h 1180317"/>
              <a:gd name="connsiteX3" fmla="*/ 1662589 w 8312944"/>
              <a:gd name="connsiteY3" fmla="*/ 0 h 1180317"/>
              <a:gd name="connsiteX4" fmla="*/ 2189075 w 8312944"/>
              <a:gd name="connsiteY4" fmla="*/ 0 h 1180317"/>
              <a:gd name="connsiteX5" fmla="*/ 2715562 w 8312944"/>
              <a:gd name="connsiteY5" fmla="*/ 0 h 1180317"/>
              <a:gd name="connsiteX6" fmla="*/ 3574566 w 8312944"/>
              <a:gd name="connsiteY6" fmla="*/ 0 h 1180317"/>
              <a:gd name="connsiteX7" fmla="*/ 4350441 w 8312944"/>
              <a:gd name="connsiteY7" fmla="*/ 0 h 1180317"/>
              <a:gd name="connsiteX8" fmla="*/ 4876927 w 8312944"/>
              <a:gd name="connsiteY8" fmla="*/ 0 h 1180317"/>
              <a:gd name="connsiteX9" fmla="*/ 5652802 w 8312944"/>
              <a:gd name="connsiteY9" fmla="*/ 0 h 1180317"/>
              <a:gd name="connsiteX10" fmla="*/ 6262418 w 8312944"/>
              <a:gd name="connsiteY10" fmla="*/ 0 h 1180317"/>
              <a:gd name="connsiteX11" fmla="*/ 6955163 w 8312944"/>
              <a:gd name="connsiteY11" fmla="*/ 0 h 1180317"/>
              <a:gd name="connsiteX12" fmla="*/ 8312944 w 8312944"/>
              <a:gd name="connsiteY12" fmla="*/ 0 h 1180317"/>
              <a:gd name="connsiteX13" fmla="*/ 8312944 w 8312944"/>
              <a:gd name="connsiteY13" fmla="*/ 566552 h 1180317"/>
              <a:gd name="connsiteX14" fmla="*/ 8312944 w 8312944"/>
              <a:gd name="connsiteY14" fmla="*/ 1180317 h 1180317"/>
              <a:gd name="connsiteX15" fmla="*/ 7453940 w 8312944"/>
              <a:gd name="connsiteY15" fmla="*/ 1180317 h 1180317"/>
              <a:gd name="connsiteX16" fmla="*/ 6594936 w 8312944"/>
              <a:gd name="connsiteY16" fmla="*/ 1180317 h 1180317"/>
              <a:gd name="connsiteX17" fmla="*/ 5735931 w 8312944"/>
              <a:gd name="connsiteY17" fmla="*/ 1180317 h 1180317"/>
              <a:gd name="connsiteX18" fmla="*/ 5209445 w 8312944"/>
              <a:gd name="connsiteY18" fmla="*/ 1180317 h 1180317"/>
              <a:gd name="connsiteX19" fmla="*/ 4433570 w 8312944"/>
              <a:gd name="connsiteY19" fmla="*/ 1180317 h 1180317"/>
              <a:gd name="connsiteX20" fmla="*/ 3657695 w 8312944"/>
              <a:gd name="connsiteY20" fmla="*/ 1180317 h 1180317"/>
              <a:gd name="connsiteX21" fmla="*/ 3131209 w 8312944"/>
              <a:gd name="connsiteY21" fmla="*/ 1180317 h 1180317"/>
              <a:gd name="connsiteX22" fmla="*/ 2687852 w 8312944"/>
              <a:gd name="connsiteY22" fmla="*/ 1180317 h 1180317"/>
              <a:gd name="connsiteX23" fmla="*/ 1995107 w 8312944"/>
              <a:gd name="connsiteY23" fmla="*/ 1180317 h 1180317"/>
              <a:gd name="connsiteX24" fmla="*/ 1219232 w 8312944"/>
              <a:gd name="connsiteY24" fmla="*/ 1180317 h 1180317"/>
              <a:gd name="connsiteX25" fmla="*/ 0 w 8312944"/>
              <a:gd name="connsiteY25" fmla="*/ 1180317 h 1180317"/>
              <a:gd name="connsiteX26" fmla="*/ 0 w 8312944"/>
              <a:gd name="connsiteY26" fmla="*/ 578355 h 1180317"/>
              <a:gd name="connsiteX27" fmla="*/ 0 w 8312944"/>
              <a:gd name="connsiteY27" fmla="*/ 0 h 118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312944" h="1180317" fill="none" extrusionOk="0">
                <a:moveTo>
                  <a:pt x="0" y="0"/>
                </a:moveTo>
                <a:cubicBezTo>
                  <a:pt x="262691" y="3877"/>
                  <a:pt x="346232" y="-2002"/>
                  <a:pt x="526486" y="0"/>
                </a:cubicBezTo>
                <a:cubicBezTo>
                  <a:pt x="706740" y="2002"/>
                  <a:pt x="1068952" y="-12330"/>
                  <a:pt x="1219232" y="0"/>
                </a:cubicBezTo>
                <a:cubicBezTo>
                  <a:pt x="1369512" y="12330"/>
                  <a:pt x="1442022" y="-18273"/>
                  <a:pt x="1662589" y="0"/>
                </a:cubicBezTo>
                <a:cubicBezTo>
                  <a:pt x="1883156" y="18273"/>
                  <a:pt x="2027577" y="-13820"/>
                  <a:pt x="2189075" y="0"/>
                </a:cubicBezTo>
                <a:cubicBezTo>
                  <a:pt x="2350573" y="13820"/>
                  <a:pt x="2514114" y="-15874"/>
                  <a:pt x="2715562" y="0"/>
                </a:cubicBezTo>
                <a:cubicBezTo>
                  <a:pt x="2917010" y="15874"/>
                  <a:pt x="3376509" y="36600"/>
                  <a:pt x="3574566" y="0"/>
                </a:cubicBezTo>
                <a:cubicBezTo>
                  <a:pt x="3772623" y="-36600"/>
                  <a:pt x="4106034" y="-12052"/>
                  <a:pt x="4350441" y="0"/>
                </a:cubicBezTo>
                <a:cubicBezTo>
                  <a:pt x="4594849" y="12052"/>
                  <a:pt x="4654011" y="16871"/>
                  <a:pt x="4876927" y="0"/>
                </a:cubicBezTo>
                <a:cubicBezTo>
                  <a:pt x="5099843" y="-16871"/>
                  <a:pt x="5367912" y="34042"/>
                  <a:pt x="5652802" y="0"/>
                </a:cubicBezTo>
                <a:cubicBezTo>
                  <a:pt x="5937692" y="-34042"/>
                  <a:pt x="5973790" y="-29990"/>
                  <a:pt x="6262418" y="0"/>
                </a:cubicBezTo>
                <a:cubicBezTo>
                  <a:pt x="6551046" y="29990"/>
                  <a:pt x="6747098" y="-31369"/>
                  <a:pt x="6955163" y="0"/>
                </a:cubicBezTo>
                <a:cubicBezTo>
                  <a:pt x="7163228" y="31369"/>
                  <a:pt x="7784607" y="67003"/>
                  <a:pt x="8312944" y="0"/>
                </a:cubicBezTo>
                <a:cubicBezTo>
                  <a:pt x="8309251" y="163575"/>
                  <a:pt x="8309343" y="418830"/>
                  <a:pt x="8312944" y="566552"/>
                </a:cubicBezTo>
                <a:cubicBezTo>
                  <a:pt x="8316545" y="714274"/>
                  <a:pt x="8303654" y="949902"/>
                  <a:pt x="8312944" y="1180317"/>
                </a:cubicBezTo>
                <a:cubicBezTo>
                  <a:pt x="7923925" y="1211109"/>
                  <a:pt x="7827925" y="1143951"/>
                  <a:pt x="7453940" y="1180317"/>
                </a:cubicBezTo>
                <a:cubicBezTo>
                  <a:pt x="7079955" y="1216683"/>
                  <a:pt x="6929687" y="1153577"/>
                  <a:pt x="6594936" y="1180317"/>
                </a:cubicBezTo>
                <a:cubicBezTo>
                  <a:pt x="6260185" y="1207057"/>
                  <a:pt x="6017322" y="1160689"/>
                  <a:pt x="5735931" y="1180317"/>
                </a:cubicBezTo>
                <a:cubicBezTo>
                  <a:pt x="5454541" y="1199945"/>
                  <a:pt x="5366077" y="1200513"/>
                  <a:pt x="5209445" y="1180317"/>
                </a:cubicBezTo>
                <a:cubicBezTo>
                  <a:pt x="5052813" y="1160121"/>
                  <a:pt x="4661733" y="1161065"/>
                  <a:pt x="4433570" y="1180317"/>
                </a:cubicBezTo>
                <a:cubicBezTo>
                  <a:pt x="4205407" y="1199569"/>
                  <a:pt x="4027877" y="1176155"/>
                  <a:pt x="3657695" y="1180317"/>
                </a:cubicBezTo>
                <a:cubicBezTo>
                  <a:pt x="3287514" y="1184479"/>
                  <a:pt x="3310275" y="1179361"/>
                  <a:pt x="3131209" y="1180317"/>
                </a:cubicBezTo>
                <a:cubicBezTo>
                  <a:pt x="2952143" y="1181273"/>
                  <a:pt x="2860266" y="1167248"/>
                  <a:pt x="2687852" y="1180317"/>
                </a:cubicBezTo>
                <a:cubicBezTo>
                  <a:pt x="2515438" y="1193386"/>
                  <a:pt x="2250008" y="1182795"/>
                  <a:pt x="1995107" y="1180317"/>
                </a:cubicBezTo>
                <a:cubicBezTo>
                  <a:pt x="1740207" y="1177839"/>
                  <a:pt x="1426100" y="1194429"/>
                  <a:pt x="1219232" y="1180317"/>
                </a:cubicBezTo>
                <a:cubicBezTo>
                  <a:pt x="1012365" y="1166205"/>
                  <a:pt x="304476" y="1193318"/>
                  <a:pt x="0" y="1180317"/>
                </a:cubicBezTo>
                <a:cubicBezTo>
                  <a:pt x="18180" y="1020125"/>
                  <a:pt x="-11857" y="808282"/>
                  <a:pt x="0" y="578355"/>
                </a:cubicBezTo>
                <a:cubicBezTo>
                  <a:pt x="11857" y="348428"/>
                  <a:pt x="-20527" y="148083"/>
                  <a:pt x="0" y="0"/>
                </a:cubicBezTo>
                <a:close/>
              </a:path>
              <a:path w="8312944" h="1180317" stroke="0" extrusionOk="0">
                <a:moveTo>
                  <a:pt x="0" y="0"/>
                </a:moveTo>
                <a:cubicBezTo>
                  <a:pt x="406228" y="-32432"/>
                  <a:pt x="535297" y="37815"/>
                  <a:pt x="859004" y="0"/>
                </a:cubicBezTo>
                <a:cubicBezTo>
                  <a:pt x="1182711" y="-37815"/>
                  <a:pt x="1268519" y="-17466"/>
                  <a:pt x="1468620" y="0"/>
                </a:cubicBezTo>
                <a:cubicBezTo>
                  <a:pt x="1668721" y="17466"/>
                  <a:pt x="1816344" y="-5612"/>
                  <a:pt x="1911977" y="0"/>
                </a:cubicBezTo>
                <a:cubicBezTo>
                  <a:pt x="2007610" y="5612"/>
                  <a:pt x="2400294" y="13589"/>
                  <a:pt x="2604722" y="0"/>
                </a:cubicBezTo>
                <a:cubicBezTo>
                  <a:pt x="2809150" y="-13589"/>
                  <a:pt x="3012496" y="-20416"/>
                  <a:pt x="3297468" y="0"/>
                </a:cubicBezTo>
                <a:cubicBezTo>
                  <a:pt x="3582440" y="20416"/>
                  <a:pt x="3664575" y="-19178"/>
                  <a:pt x="3907084" y="0"/>
                </a:cubicBezTo>
                <a:cubicBezTo>
                  <a:pt x="4149593" y="19178"/>
                  <a:pt x="4285856" y="-22688"/>
                  <a:pt x="4599829" y="0"/>
                </a:cubicBezTo>
                <a:cubicBezTo>
                  <a:pt x="4913802" y="22688"/>
                  <a:pt x="5154165" y="-23699"/>
                  <a:pt x="5375704" y="0"/>
                </a:cubicBezTo>
                <a:cubicBezTo>
                  <a:pt x="5597244" y="23699"/>
                  <a:pt x="5744687" y="20430"/>
                  <a:pt x="5902190" y="0"/>
                </a:cubicBezTo>
                <a:cubicBezTo>
                  <a:pt x="6059693" y="-20430"/>
                  <a:pt x="6585652" y="9876"/>
                  <a:pt x="6761194" y="0"/>
                </a:cubicBezTo>
                <a:cubicBezTo>
                  <a:pt x="6936736" y="-9876"/>
                  <a:pt x="7112099" y="8745"/>
                  <a:pt x="7287681" y="0"/>
                </a:cubicBezTo>
                <a:cubicBezTo>
                  <a:pt x="7463263" y="-8745"/>
                  <a:pt x="7879715" y="-32455"/>
                  <a:pt x="8312944" y="0"/>
                </a:cubicBezTo>
                <a:cubicBezTo>
                  <a:pt x="8303351" y="146173"/>
                  <a:pt x="8329710" y="312964"/>
                  <a:pt x="8312944" y="554749"/>
                </a:cubicBezTo>
                <a:cubicBezTo>
                  <a:pt x="8296178" y="796534"/>
                  <a:pt x="8337119" y="972482"/>
                  <a:pt x="8312944" y="1180317"/>
                </a:cubicBezTo>
                <a:cubicBezTo>
                  <a:pt x="8152137" y="1200885"/>
                  <a:pt x="8041580" y="1162751"/>
                  <a:pt x="7869587" y="1180317"/>
                </a:cubicBezTo>
                <a:cubicBezTo>
                  <a:pt x="7697594" y="1197883"/>
                  <a:pt x="7579071" y="1173293"/>
                  <a:pt x="7426230" y="1180317"/>
                </a:cubicBezTo>
                <a:cubicBezTo>
                  <a:pt x="7273389" y="1187341"/>
                  <a:pt x="6871444" y="1205925"/>
                  <a:pt x="6650355" y="1180317"/>
                </a:cubicBezTo>
                <a:cubicBezTo>
                  <a:pt x="6429266" y="1154709"/>
                  <a:pt x="6423468" y="1163922"/>
                  <a:pt x="6206998" y="1180317"/>
                </a:cubicBezTo>
                <a:cubicBezTo>
                  <a:pt x="5990528" y="1196712"/>
                  <a:pt x="5833150" y="1155504"/>
                  <a:pt x="5680512" y="1180317"/>
                </a:cubicBezTo>
                <a:cubicBezTo>
                  <a:pt x="5527874" y="1205130"/>
                  <a:pt x="5219156" y="1169116"/>
                  <a:pt x="5070896" y="1180317"/>
                </a:cubicBezTo>
                <a:cubicBezTo>
                  <a:pt x="4922636" y="1191518"/>
                  <a:pt x="4617668" y="1160518"/>
                  <a:pt x="4461280" y="1180317"/>
                </a:cubicBezTo>
                <a:cubicBezTo>
                  <a:pt x="4304892" y="1200116"/>
                  <a:pt x="4140252" y="1192240"/>
                  <a:pt x="3851664" y="1180317"/>
                </a:cubicBezTo>
                <a:cubicBezTo>
                  <a:pt x="3563076" y="1168394"/>
                  <a:pt x="3374236" y="1141756"/>
                  <a:pt x="3075789" y="1180317"/>
                </a:cubicBezTo>
                <a:cubicBezTo>
                  <a:pt x="2777342" y="1218878"/>
                  <a:pt x="2668135" y="1175182"/>
                  <a:pt x="2383044" y="1180317"/>
                </a:cubicBezTo>
                <a:cubicBezTo>
                  <a:pt x="2097953" y="1185452"/>
                  <a:pt x="1879753" y="1175508"/>
                  <a:pt x="1690299" y="1180317"/>
                </a:cubicBezTo>
                <a:cubicBezTo>
                  <a:pt x="1500846" y="1185126"/>
                  <a:pt x="1179424" y="1176476"/>
                  <a:pt x="914424" y="1180317"/>
                </a:cubicBezTo>
                <a:cubicBezTo>
                  <a:pt x="649424" y="1184158"/>
                  <a:pt x="305058" y="1148241"/>
                  <a:pt x="0" y="1180317"/>
                </a:cubicBezTo>
                <a:cubicBezTo>
                  <a:pt x="14804" y="995429"/>
                  <a:pt x="25230" y="846775"/>
                  <a:pt x="0" y="625568"/>
                </a:cubicBezTo>
                <a:cubicBezTo>
                  <a:pt x="-25230" y="404361"/>
                  <a:pt x="20371" y="189222"/>
                  <a:pt x="0" y="0"/>
                </a:cubicBezTo>
                <a:close/>
              </a:path>
            </a:pathLst>
          </a:custGeom>
          <a:ln w="28575">
            <a:solidFill>
              <a:schemeClr val="tx1"/>
            </a:solidFill>
            <a:extLst>
              <a:ext uri="{C807C97D-BFC1-408E-A445-0C87EB9F89A2}">
                <ask:lineSketchStyleProps xmlns:ask="http://schemas.microsoft.com/office/drawing/2018/sketchyshapes" sd="3989574929">
                  <ask:type>
                    <ask:lineSketchFreehand/>
                  </ask:type>
                </ask:lineSketchStyleProps>
              </a:ext>
            </a:extLst>
          </a:ln>
        </p:spPr>
        <p:txBody>
          <a:bodyPr vert="horz" lIns="91440" tIns="45720" rIns="91440" bIns="45720" rtlCol="0" anchor="b">
            <a:normAutofit/>
          </a:bodyPr>
          <a:lstStyle/>
          <a:p>
            <a:pPr algn="ctr"/>
            <a:r>
              <a:rPr lang="en-US" sz="7200"/>
              <a:t>Demonstration</a:t>
            </a:r>
            <a:endParaRPr lang="en-US"/>
          </a:p>
        </p:txBody>
      </p:sp>
      <p:pic>
        <p:nvPicPr>
          <p:cNvPr id="4" name="Picture 3" descr="CC0 - FREE SVG Image paws isolated | Paw, Paw print, Paw design">
            <a:extLst>
              <a:ext uri="{FF2B5EF4-FFF2-40B4-BE49-F238E27FC236}">
                <a16:creationId xmlns:a16="http://schemas.microsoft.com/office/drawing/2014/main" id="{E20FA934-5B17-297E-F604-2ECCCAE8EB4C}"/>
              </a:ext>
            </a:extLst>
          </p:cNvPr>
          <p:cNvPicPr>
            <a:picLocks noChangeAspect="1"/>
          </p:cNvPicPr>
          <p:nvPr/>
        </p:nvPicPr>
        <p:blipFill>
          <a:blip r:embed="rId2"/>
          <a:stretch>
            <a:fillRect/>
          </a:stretch>
        </p:blipFill>
        <p:spPr>
          <a:xfrm rot="19680000">
            <a:off x="1676400" y="4160044"/>
            <a:ext cx="2743200" cy="3657600"/>
          </a:xfrm>
          <a:prstGeom prst="rect">
            <a:avLst/>
          </a:prstGeom>
        </p:spPr>
      </p:pic>
      <p:pic>
        <p:nvPicPr>
          <p:cNvPr id="6" name="Picture 5" descr="CC0 - FREE SVG Image paws isolated | Paw, Paw print, Paw design">
            <a:extLst>
              <a:ext uri="{FF2B5EF4-FFF2-40B4-BE49-F238E27FC236}">
                <a16:creationId xmlns:a16="http://schemas.microsoft.com/office/drawing/2014/main" id="{489CF831-F664-904A-2B71-028E682DEA60}"/>
              </a:ext>
            </a:extLst>
          </p:cNvPr>
          <p:cNvPicPr>
            <a:picLocks noChangeAspect="1"/>
          </p:cNvPicPr>
          <p:nvPr/>
        </p:nvPicPr>
        <p:blipFill>
          <a:blip r:embed="rId2"/>
          <a:stretch>
            <a:fillRect/>
          </a:stretch>
        </p:blipFill>
        <p:spPr>
          <a:xfrm rot="18180000">
            <a:off x="-1371600" y="3386138"/>
            <a:ext cx="2743200" cy="3657600"/>
          </a:xfrm>
          <a:prstGeom prst="rect">
            <a:avLst/>
          </a:prstGeom>
        </p:spPr>
      </p:pic>
      <p:pic>
        <p:nvPicPr>
          <p:cNvPr id="7" name="Picture 6" descr="CC0 - FREE SVG Image paws isolated | Paw, Paw print, Paw design">
            <a:extLst>
              <a:ext uri="{FF2B5EF4-FFF2-40B4-BE49-F238E27FC236}">
                <a16:creationId xmlns:a16="http://schemas.microsoft.com/office/drawing/2014/main" id="{80714762-EFAD-9EA6-6DC7-A3F6E59649C3}"/>
              </a:ext>
            </a:extLst>
          </p:cNvPr>
          <p:cNvPicPr>
            <a:picLocks noChangeAspect="1"/>
          </p:cNvPicPr>
          <p:nvPr/>
        </p:nvPicPr>
        <p:blipFill>
          <a:blip r:embed="rId2"/>
          <a:stretch>
            <a:fillRect/>
          </a:stretch>
        </p:blipFill>
        <p:spPr>
          <a:xfrm rot="19680000">
            <a:off x="4367213" y="5957887"/>
            <a:ext cx="2743200" cy="3657600"/>
          </a:xfrm>
          <a:prstGeom prst="rect">
            <a:avLst/>
          </a:prstGeom>
        </p:spPr>
      </p:pic>
      <p:grpSp>
        <p:nvGrpSpPr>
          <p:cNvPr id="11" name="Group 10">
            <a:extLst>
              <a:ext uri="{FF2B5EF4-FFF2-40B4-BE49-F238E27FC236}">
                <a16:creationId xmlns:a16="http://schemas.microsoft.com/office/drawing/2014/main" id="{2CEDE6B2-D7E9-0E85-29CC-AE35B806D57B}"/>
              </a:ext>
            </a:extLst>
          </p:cNvPr>
          <p:cNvGrpSpPr/>
          <p:nvPr/>
        </p:nvGrpSpPr>
        <p:grpSpPr>
          <a:xfrm rot="11340000">
            <a:off x="5352313" y="-3871542"/>
            <a:ext cx="7969522" cy="7491659"/>
            <a:chOff x="5140761" y="1077152"/>
            <a:chExt cx="5517714" cy="5180773"/>
          </a:xfrm>
        </p:grpSpPr>
        <p:pic>
          <p:nvPicPr>
            <p:cNvPr id="8" name="Picture 7" descr="CC0 - FREE SVG Image paws isolated | Paw, Paw print, Paw design">
              <a:extLst>
                <a:ext uri="{FF2B5EF4-FFF2-40B4-BE49-F238E27FC236}">
                  <a16:creationId xmlns:a16="http://schemas.microsoft.com/office/drawing/2014/main" id="{3F53DCBC-49A4-62B7-5AC2-56932BB6B754}"/>
                </a:ext>
              </a:extLst>
            </p:cNvPr>
            <p:cNvPicPr>
              <a:picLocks noChangeAspect="1"/>
            </p:cNvPicPr>
            <p:nvPr/>
          </p:nvPicPr>
          <p:blipFill>
            <a:blip r:embed="rId2"/>
            <a:stretch>
              <a:fillRect/>
            </a:stretch>
          </p:blipFill>
          <p:spPr>
            <a:xfrm rot="18900000">
              <a:off x="5140761" y="1077152"/>
              <a:ext cx="2743199" cy="3657601"/>
            </a:xfrm>
            <a:prstGeom prst="rect">
              <a:avLst/>
            </a:prstGeom>
          </p:spPr>
        </p:pic>
        <p:pic>
          <p:nvPicPr>
            <p:cNvPr id="10" name="Picture 9" descr="CC0 - FREE SVG Image paws isolated | Paw, Paw print, Paw design">
              <a:extLst>
                <a:ext uri="{FF2B5EF4-FFF2-40B4-BE49-F238E27FC236}">
                  <a16:creationId xmlns:a16="http://schemas.microsoft.com/office/drawing/2014/main" id="{BC3D23AA-FDAF-2848-B1EB-60CAF1CDC86E}"/>
                </a:ext>
              </a:extLst>
            </p:cNvPr>
            <p:cNvPicPr>
              <a:picLocks noChangeAspect="1"/>
            </p:cNvPicPr>
            <p:nvPr/>
          </p:nvPicPr>
          <p:blipFill>
            <a:blip r:embed="rId2"/>
            <a:stretch>
              <a:fillRect/>
            </a:stretch>
          </p:blipFill>
          <p:spPr>
            <a:xfrm rot="20820000">
              <a:off x="7915275" y="2600325"/>
              <a:ext cx="2743200" cy="3657600"/>
            </a:xfrm>
            <a:prstGeom prst="rect">
              <a:avLst/>
            </a:prstGeom>
          </p:spPr>
        </p:pic>
      </p:grpSp>
      <p:sp>
        <p:nvSpPr>
          <p:cNvPr id="13" name="Title 1">
            <a:extLst>
              <a:ext uri="{FF2B5EF4-FFF2-40B4-BE49-F238E27FC236}">
                <a16:creationId xmlns:a16="http://schemas.microsoft.com/office/drawing/2014/main" id="{7491C939-020C-B0B8-C35B-EAB6D2CA820B}"/>
              </a:ext>
            </a:extLst>
          </p:cNvPr>
          <p:cNvSpPr txBox="1">
            <a:spLocks/>
          </p:cNvSpPr>
          <p:nvPr/>
        </p:nvSpPr>
        <p:spPr>
          <a:xfrm>
            <a:off x="1740694" y="2473587"/>
            <a:ext cx="8717756" cy="1656566"/>
          </a:xfrm>
          <a:custGeom>
            <a:avLst/>
            <a:gdLst>
              <a:gd name="connsiteX0" fmla="*/ 0 w 8717756"/>
              <a:gd name="connsiteY0" fmla="*/ 0 h 1656566"/>
              <a:gd name="connsiteX1" fmla="*/ 583419 w 8717756"/>
              <a:gd name="connsiteY1" fmla="*/ 0 h 1656566"/>
              <a:gd name="connsiteX2" fmla="*/ 1079661 w 8717756"/>
              <a:gd name="connsiteY2" fmla="*/ 0 h 1656566"/>
              <a:gd name="connsiteX3" fmla="*/ 1837435 w 8717756"/>
              <a:gd name="connsiteY3" fmla="*/ 0 h 1656566"/>
              <a:gd name="connsiteX4" fmla="*/ 2420854 w 8717756"/>
              <a:gd name="connsiteY4" fmla="*/ 0 h 1656566"/>
              <a:gd name="connsiteX5" fmla="*/ 3091450 w 8717756"/>
              <a:gd name="connsiteY5" fmla="*/ 0 h 1656566"/>
              <a:gd name="connsiteX6" fmla="*/ 3849225 w 8717756"/>
              <a:gd name="connsiteY6" fmla="*/ 0 h 1656566"/>
              <a:gd name="connsiteX7" fmla="*/ 4345466 w 8717756"/>
              <a:gd name="connsiteY7" fmla="*/ 0 h 1656566"/>
              <a:gd name="connsiteX8" fmla="*/ 4841708 w 8717756"/>
              <a:gd name="connsiteY8" fmla="*/ 0 h 1656566"/>
              <a:gd name="connsiteX9" fmla="*/ 5686659 w 8717756"/>
              <a:gd name="connsiteY9" fmla="*/ 0 h 1656566"/>
              <a:gd name="connsiteX10" fmla="*/ 6357256 w 8717756"/>
              <a:gd name="connsiteY10" fmla="*/ 0 h 1656566"/>
              <a:gd name="connsiteX11" fmla="*/ 6766320 w 8717756"/>
              <a:gd name="connsiteY11" fmla="*/ 0 h 1656566"/>
              <a:gd name="connsiteX12" fmla="*/ 7611272 w 8717756"/>
              <a:gd name="connsiteY12" fmla="*/ 0 h 1656566"/>
              <a:gd name="connsiteX13" fmla="*/ 8020336 w 8717756"/>
              <a:gd name="connsiteY13" fmla="*/ 0 h 1656566"/>
              <a:gd name="connsiteX14" fmla="*/ 8717756 w 8717756"/>
              <a:gd name="connsiteY14" fmla="*/ 0 h 1656566"/>
              <a:gd name="connsiteX15" fmla="*/ 8717756 w 8717756"/>
              <a:gd name="connsiteY15" fmla="*/ 585320 h 1656566"/>
              <a:gd name="connsiteX16" fmla="*/ 8717756 w 8717756"/>
              <a:gd name="connsiteY16" fmla="*/ 1137509 h 1656566"/>
              <a:gd name="connsiteX17" fmla="*/ 8717756 w 8717756"/>
              <a:gd name="connsiteY17" fmla="*/ 1656566 h 1656566"/>
              <a:gd name="connsiteX18" fmla="*/ 8308692 w 8717756"/>
              <a:gd name="connsiteY18" fmla="*/ 1656566 h 1656566"/>
              <a:gd name="connsiteX19" fmla="*/ 7463740 w 8717756"/>
              <a:gd name="connsiteY19" fmla="*/ 1656566 h 1656566"/>
              <a:gd name="connsiteX20" fmla="*/ 6705966 w 8717756"/>
              <a:gd name="connsiteY20" fmla="*/ 1656566 h 1656566"/>
              <a:gd name="connsiteX21" fmla="*/ 6122547 w 8717756"/>
              <a:gd name="connsiteY21" fmla="*/ 1656566 h 1656566"/>
              <a:gd name="connsiteX22" fmla="*/ 5713483 w 8717756"/>
              <a:gd name="connsiteY22" fmla="*/ 1656566 h 1656566"/>
              <a:gd name="connsiteX23" fmla="*/ 5130064 w 8717756"/>
              <a:gd name="connsiteY23" fmla="*/ 1656566 h 1656566"/>
              <a:gd name="connsiteX24" fmla="*/ 4459467 w 8717756"/>
              <a:gd name="connsiteY24" fmla="*/ 1656566 h 1656566"/>
              <a:gd name="connsiteX25" fmla="*/ 3876048 w 8717756"/>
              <a:gd name="connsiteY25" fmla="*/ 1656566 h 1656566"/>
              <a:gd name="connsiteX26" fmla="*/ 3292629 w 8717756"/>
              <a:gd name="connsiteY26" fmla="*/ 1656566 h 1656566"/>
              <a:gd name="connsiteX27" fmla="*/ 2447678 w 8717756"/>
              <a:gd name="connsiteY27" fmla="*/ 1656566 h 1656566"/>
              <a:gd name="connsiteX28" fmla="*/ 1864259 w 8717756"/>
              <a:gd name="connsiteY28" fmla="*/ 1656566 h 1656566"/>
              <a:gd name="connsiteX29" fmla="*/ 1019307 w 8717756"/>
              <a:gd name="connsiteY29" fmla="*/ 1656566 h 1656566"/>
              <a:gd name="connsiteX30" fmla="*/ 0 w 8717756"/>
              <a:gd name="connsiteY30" fmla="*/ 1656566 h 1656566"/>
              <a:gd name="connsiteX31" fmla="*/ 0 w 8717756"/>
              <a:gd name="connsiteY31" fmla="*/ 1071246 h 1656566"/>
              <a:gd name="connsiteX32" fmla="*/ 0 w 8717756"/>
              <a:gd name="connsiteY32" fmla="*/ 502492 h 1656566"/>
              <a:gd name="connsiteX33" fmla="*/ 0 w 8717756"/>
              <a:gd name="connsiteY33" fmla="*/ 0 h 165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717756" h="1656566" fill="none" extrusionOk="0">
                <a:moveTo>
                  <a:pt x="0" y="0"/>
                </a:moveTo>
                <a:cubicBezTo>
                  <a:pt x="158399" y="-14280"/>
                  <a:pt x="455897" y="2563"/>
                  <a:pt x="583419" y="0"/>
                </a:cubicBezTo>
                <a:cubicBezTo>
                  <a:pt x="710941" y="-2563"/>
                  <a:pt x="939406" y="18856"/>
                  <a:pt x="1079661" y="0"/>
                </a:cubicBezTo>
                <a:cubicBezTo>
                  <a:pt x="1219916" y="-18856"/>
                  <a:pt x="1507767" y="36836"/>
                  <a:pt x="1837435" y="0"/>
                </a:cubicBezTo>
                <a:cubicBezTo>
                  <a:pt x="2167103" y="-36836"/>
                  <a:pt x="2199540" y="1164"/>
                  <a:pt x="2420854" y="0"/>
                </a:cubicBezTo>
                <a:cubicBezTo>
                  <a:pt x="2642168" y="-1164"/>
                  <a:pt x="2900179" y="-33355"/>
                  <a:pt x="3091450" y="0"/>
                </a:cubicBezTo>
                <a:cubicBezTo>
                  <a:pt x="3282721" y="33355"/>
                  <a:pt x="3533674" y="-10221"/>
                  <a:pt x="3849225" y="0"/>
                </a:cubicBezTo>
                <a:cubicBezTo>
                  <a:pt x="4164777" y="10221"/>
                  <a:pt x="4169448" y="638"/>
                  <a:pt x="4345466" y="0"/>
                </a:cubicBezTo>
                <a:cubicBezTo>
                  <a:pt x="4521484" y="-638"/>
                  <a:pt x="4716731" y="6514"/>
                  <a:pt x="4841708" y="0"/>
                </a:cubicBezTo>
                <a:cubicBezTo>
                  <a:pt x="4966685" y="-6514"/>
                  <a:pt x="5303620" y="-19742"/>
                  <a:pt x="5686659" y="0"/>
                </a:cubicBezTo>
                <a:cubicBezTo>
                  <a:pt x="6069698" y="19742"/>
                  <a:pt x="6060376" y="-15245"/>
                  <a:pt x="6357256" y="0"/>
                </a:cubicBezTo>
                <a:cubicBezTo>
                  <a:pt x="6654136" y="15245"/>
                  <a:pt x="6619928" y="-19249"/>
                  <a:pt x="6766320" y="0"/>
                </a:cubicBezTo>
                <a:cubicBezTo>
                  <a:pt x="6912712" y="19249"/>
                  <a:pt x="7366319" y="-37109"/>
                  <a:pt x="7611272" y="0"/>
                </a:cubicBezTo>
                <a:cubicBezTo>
                  <a:pt x="7856225" y="37109"/>
                  <a:pt x="7863238" y="16047"/>
                  <a:pt x="8020336" y="0"/>
                </a:cubicBezTo>
                <a:cubicBezTo>
                  <a:pt x="8177434" y="-16047"/>
                  <a:pt x="8490696" y="14507"/>
                  <a:pt x="8717756" y="0"/>
                </a:cubicBezTo>
                <a:cubicBezTo>
                  <a:pt x="8699408" y="187680"/>
                  <a:pt x="8710747" y="327496"/>
                  <a:pt x="8717756" y="585320"/>
                </a:cubicBezTo>
                <a:cubicBezTo>
                  <a:pt x="8724765" y="843144"/>
                  <a:pt x="8730888" y="981661"/>
                  <a:pt x="8717756" y="1137509"/>
                </a:cubicBezTo>
                <a:cubicBezTo>
                  <a:pt x="8704624" y="1293357"/>
                  <a:pt x="8710852" y="1526843"/>
                  <a:pt x="8717756" y="1656566"/>
                </a:cubicBezTo>
                <a:cubicBezTo>
                  <a:pt x="8619036" y="1657484"/>
                  <a:pt x="8502638" y="1641991"/>
                  <a:pt x="8308692" y="1656566"/>
                </a:cubicBezTo>
                <a:cubicBezTo>
                  <a:pt x="8114746" y="1671141"/>
                  <a:pt x="7838497" y="1670814"/>
                  <a:pt x="7463740" y="1656566"/>
                </a:cubicBezTo>
                <a:cubicBezTo>
                  <a:pt x="7088983" y="1642318"/>
                  <a:pt x="6859415" y="1675334"/>
                  <a:pt x="6705966" y="1656566"/>
                </a:cubicBezTo>
                <a:cubicBezTo>
                  <a:pt x="6552517" y="1637798"/>
                  <a:pt x="6257594" y="1667469"/>
                  <a:pt x="6122547" y="1656566"/>
                </a:cubicBezTo>
                <a:cubicBezTo>
                  <a:pt x="5987500" y="1645663"/>
                  <a:pt x="5877385" y="1667922"/>
                  <a:pt x="5713483" y="1656566"/>
                </a:cubicBezTo>
                <a:cubicBezTo>
                  <a:pt x="5549581" y="1645210"/>
                  <a:pt x="5290417" y="1685407"/>
                  <a:pt x="5130064" y="1656566"/>
                </a:cubicBezTo>
                <a:cubicBezTo>
                  <a:pt x="4969711" y="1627725"/>
                  <a:pt x="4681583" y="1676494"/>
                  <a:pt x="4459467" y="1656566"/>
                </a:cubicBezTo>
                <a:cubicBezTo>
                  <a:pt x="4237351" y="1636638"/>
                  <a:pt x="4055983" y="1655294"/>
                  <a:pt x="3876048" y="1656566"/>
                </a:cubicBezTo>
                <a:cubicBezTo>
                  <a:pt x="3696113" y="1657838"/>
                  <a:pt x="3500463" y="1655850"/>
                  <a:pt x="3292629" y="1656566"/>
                </a:cubicBezTo>
                <a:cubicBezTo>
                  <a:pt x="3084795" y="1657282"/>
                  <a:pt x="2828652" y="1651350"/>
                  <a:pt x="2447678" y="1656566"/>
                </a:cubicBezTo>
                <a:cubicBezTo>
                  <a:pt x="2066704" y="1661782"/>
                  <a:pt x="2004035" y="1652653"/>
                  <a:pt x="1864259" y="1656566"/>
                </a:cubicBezTo>
                <a:cubicBezTo>
                  <a:pt x="1724483" y="1660479"/>
                  <a:pt x="1276656" y="1620027"/>
                  <a:pt x="1019307" y="1656566"/>
                </a:cubicBezTo>
                <a:cubicBezTo>
                  <a:pt x="761958" y="1693105"/>
                  <a:pt x="503344" y="1670901"/>
                  <a:pt x="0" y="1656566"/>
                </a:cubicBezTo>
                <a:cubicBezTo>
                  <a:pt x="-425" y="1452912"/>
                  <a:pt x="9658" y="1313605"/>
                  <a:pt x="0" y="1071246"/>
                </a:cubicBezTo>
                <a:cubicBezTo>
                  <a:pt x="-9658" y="828887"/>
                  <a:pt x="-13368" y="780386"/>
                  <a:pt x="0" y="502492"/>
                </a:cubicBezTo>
                <a:cubicBezTo>
                  <a:pt x="13368" y="224598"/>
                  <a:pt x="7651" y="208999"/>
                  <a:pt x="0" y="0"/>
                </a:cubicBezTo>
                <a:close/>
              </a:path>
              <a:path w="8717756" h="1656566" stroke="0" extrusionOk="0">
                <a:moveTo>
                  <a:pt x="0" y="0"/>
                </a:moveTo>
                <a:cubicBezTo>
                  <a:pt x="366888" y="36205"/>
                  <a:pt x="552429" y="-5964"/>
                  <a:pt x="844952" y="0"/>
                </a:cubicBezTo>
                <a:cubicBezTo>
                  <a:pt x="1137475" y="5964"/>
                  <a:pt x="1166995" y="-2861"/>
                  <a:pt x="1428371" y="0"/>
                </a:cubicBezTo>
                <a:cubicBezTo>
                  <a:pt x="1689747" y="2861"/>
                  <a:pt x="1638268" y="3854"/>
                  <a:pt x="1837435" y="0"/>
                </a:cubicBezTo>
                <a:cubicBezTo>
                  <a:pt x="2036602" y="-3854"/>
                  <a:pt x="2303678" y="1517"/>
                  <a:pt x="2508031" y="0"/>
                </a:cubicBezTo>
                <a:cubicBezTo>
                  <a:pt x="2712384" y="-1517"/>
                  <a:pt x="2877100" y="31158"/>
                  <a:pt x="3178628" y="0"/>
                </a:cubicBezTo>
                <a:cubicBezTo>
                  <a:pt x="3480156" y="-31158"/>
                  <a:pt x="3629726" y="-20257"/>
                  <a:pt x="3762047" y="0"/>
                </a:cubicBezTo>
                <a:cubicBezTo>
                  <a:pt x="3894368" y="20257"/>
                  <a:pt x="4200987" y="21020"/>
                  <a:pt x="4432644" y="0"/>
                </a:cubicBezTo>
                <a:cubicBezTo>
                  <a:pt x="4664301" y="-21020"/>
                  <a:pt x="4826620" y="8695"/>
                  <a:pt x="5190418" y="0"/>
                </a:cubicBezTo>
                <a:cubicBezTo>
                  <a:pt x="5554216" y="-8695"/>
                  <a:pt x="5575587" y="7514"/>
                  <a:pt x="5686659" y="0"/>
                </a:cubicBezTo>
                <a:cubicBezTo>
                  <a:pt x="5797731" y="-7514"/>
                  <a:pt x="6245645" y="22847"/>
                  <a:pt x="6531611" y="0"/>
                </a:cubicBezTo>
                <a:cubicBezTo>
                  <a:pt x="6817577" y="-22847"/>
                  <a:pt x="6928067" y="-6422"/>
                  <a:pt x="7027853" y="0"/>
                </a:cubicBezTo>
                <a:cubicBezTo>
                  <a:pt x="7127639" y="6422"/>
                  <a:pt x="7408374" y="8633"/>
                  <a:pt x="7524094" y="0"/>
                </a:cubicBezTo>
                <a:cubicBezTo>
                  <a:pt x="7639814" y="-8633"/>
                  <a:pt x="7771385" y="-6202"/>
                  <a:pt x="7933158" y="0"/>
                </a:cubicBezTo>
                <a:cubicBezTo>
                  <a:pt x="8094931" y="6202"/>
                  <a:pt x="8555658" y="23601"/>
                  <a:pt x="8717756" y="0"/>
                </a:cubicBezTo>
                <a:cubicBezTo>
                  <a:pt x="8740243" y="143529"/>
                  <a:pt x="8724888" y="292273"/>
                  <a:pt x="8717756" y="519057"/>
                </a:cubicBezTo>
                <a:cubicBezTo>
                  <a:pt x="8710624" y="745841"/>
                  <a:pt x="8692232" y="986890"/>
                  <a:pt x="8717756" y="1104377"/>
                </a:cubicBezTo>
                <a:cubicBezTo>
                  <a:pt x="8743280" y="1221864"/>
                  <a:pt x="8703958" y="1484608"/>
                  <a:pt x="8717756" y="1656566"/>
                </a:cubicBezTo>
                <a:cubicBezTo>
                  <a:pt x="8620793" y="1672318"/>
                  <a:pt x="8441328" y="1664431"/>
                  <a:pt x="8308692" y="1656566"/>
                </a:cubicBezTo>
                <a:cubicBezTo>
                  <a:pt x="8176056" y="1648701"/>
                  <a:pt x="7953664" y="1649137"/>
                  <a:pt x="7812451" y="1656566"/>
                </a:cubicBezTo>
                <a:cubicBezTo>
                  <a:pt x="7671238" y="1663995"/>
                  <a:pt x="7432304" y="1662879"/>
                  <a:pt x="7229032" y="1656566"/>
                </a:cubicBezTo>
                <a:cubicBezTo>
                  <a:pt x="7025760" y="1650253"/>
                  <a:pt x="6802300" y="1646204"/>
                  <a:pt x="6645612" y="1656566"/>
                </a:cubicBezTo>
                <a:cubicBezTo>
                  <a:pt x="6488924" y="1666928"/>
                  <a:pt x="6211222" y="1640672"/>
                  <a:pt x="6062193" y="1656566"/>
                </a:cubicBezTo>
                <a:cubicBezTo>
                  <a:pt x="5913164" y="1672460"/>
                  <a:pt x="5529281" y="1657674"/>
                  <a:pt x="5304419" y="1656566"/>
                </a:cubicBezTo>
                <a:cubicBezTo>
                  <a:pt x="5079557" y="1655458"/>
                  <a:pt x="4878804" y="1657812"/>
                  <a:pt x="4633823" y="1656566"/>
                </a:cubicBezTo>
                <a:cubicBezTo>
                  <a:pt x="4388842" y="1655320"/>
                  <a:pt x="4230046" y="1631366"/>
                  <a:pt x="3963226" y="1656566"/>
                </a:cubicBezTo>
                <a:cubicBezTo>
                  <a:pt x="3696406" y="1681766"/>
                  <a:pt x="3362491" y="1641139"/>
                  <a:pt x="3205452" y="1656566"/>
                </a:cubicBezTo>
                <a:cubicBezTo>
                  <a:pt x="3048413" y="1671993"/>
                  <a:pt x="2552315" y="1625526"/>
                  <a:pt x="2360500" y="1656566"/>
                </a:cubicBezTo>
                <a:cubicBezTo>
                  <a:pt x="2168685" y="1687606"/>
                  <a:pt x="2064404" y="1648968"/>
                  <a:pt x="1951436" y="1656566"/>
                </a:cubicBezTo>
                <a:cubicBezTo>
                  <a:pt x="1838468" y="1664164"/>
                  <a:pt x="1677892" y="1661091"/>
                  <a:pt x="1542372" y="1656566"/>
                </a:cubicBezTo>
                <a:cubicBezTo>
                  <a:pt x="1406852" y="1652041"/>
                  <a:pt x="1253214" y="1653402"/>
                  <a:pt x="1133308" y="1656566"/>
                </a:cubicBezTo>
                <a:cubicBezTo>
                  <a:pt x="1013402" y="1659730"/>
                  <a:pt x="879430" y="1649798"/>
                  <a:pt x="637067" y="1656566"/>
                </a:cubicBezTo>
                <a:cubicBezTo>
                  <a:pt x="394704" y="1663334"/>
                  <a:pt x="171675" y="1632357"/>
                  <a:pt x="0" y="1656566"/>
                </a:cubicBezTo>
                <a:cubicBezTo>
                  <a:pt x="22100" y="1442278"/>
                  <a:pt x="-6257" y="1300605"/>
                  <a:pt x="0" y="1120943"/>
                </a:cubicBezTo>
                <a:cubicBezTo>
                  <a:pt x="6257" y="941281"/>
                  <a:pt x="-23039" y="794969"/>
                  <a:pt x="0" y="601886"/>
                </a:cubicBezTo>
                <a:cubicBezTo>
                  <a:pt x="23039" y="408803"/>
                  <a:pt x="11682" y="193112"/>
                  <a:pt x="0" y="0"/>
                </a:cubicBezTo>
                <a:close/>
              </a:path>
            </a:pathLst>
          </a:custGeom>
          <a:ln w="28575">
            <a:solidFill>
              <a:schemeClr val="tx1"/>
            </a:solidFill>
            <a:prstDash val="dash"/>
            <a:extLst>
              <a:ext uri="{C807C97D-BFC1-408E-A445-0C87EB9F89A2}">
                <ask:lineSketchStyleProps xmlns:ask="http://schemas.microsoft.com/office/drawing/2018/sketchyshapes" sd="3989574929">
                  <a:prstGeom prst="rect">
                    <a:avLst/>
                  </a:prstGeom>
                  <ask:type>
                    <ask:lineSketchFreehand/>
                  </ask:type>
                </ask:lineSketchStyleProps>
              </a:ext>
            </a:extLst>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7200"/>
          </a:p>
        </p:txBody>
      </p:sp>
      <p:pic>
        <p:nvPicPr>
          <p:cNvPr id="3" name="Graphic 2" descr="Kitten with solid fill">
            <a:extLst>
              <a:ext uri="{FF2B5EF4-FFF2-40B4-BE49-F238E27FC236}">
                <a16:creationId xmlns:a16="http://schemas.microsoft.com/office/drawing/2014/main" id="{EA6585C4-35D3-1D30-17C7-4C39F4C0E9F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8585" y="987854"/>
            <a:ext cx="1827427" cy="1820562"/>
          </a:xfrm>
          <a:prstGeom prst="rect">
            <a:avLst/>
          </a:prstGeom>
        </p:spPr>
      </p:pic>
      <p:pic>
        <p:nvPicPr>
          <p:cNvPr id="5" name="Graphic 4" descr="Dog with solid fill">
            <a:extLst>
              <a:ext uri="{FF2B5EF4-FFF2-40B4-BE49-F238E27FC236}">
                <a16:creationId xmlns:a16="http://schemas.microsoft.com/office/drawing/2014/main" id="{A7AF5BF8-C969-1437-22AF-AD4D058DC2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flipH="1">
            <a:off x="8303740" y="4591910"/>
            <a:ext cx="2888735" cy="3028777"/>
          </a:xfrm>
          <a:prstGeom prst="rect">
            <a:avLst/>
          </a:prstGeom>
        </p:spPr>
      </p:pic>
      <p:pic>
        <p:nvPicPr>
          <p:cNvPr id="9" name="Graphic 8" descr="Beach ball with solid fill">
            <a:extLst>
              <a:ext uri="{FF2B5EF4-FFF2-40B4-BE49-F238E27FC236}">
                <a16:creationId xmlns:a16="http://schemas.microsoft.com/office/drawing/2014/main" id="{DE006FF8-8E35-04B7-DD67-0D63C94649D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31071" y="2086232"/>
            <a:ext cx="433859" cy="440724"/>
          </a:xfrm>
          <a:prstGeom prst="rect">
            <a:avLst/>
          </a:prstGeom>
        </p:spPr>
      </p:pic>
      <p:pic>
        <p:nvPicPr>
          <p:cNvPr id="12" name="Graphic 11" descr="Dog Food Bowl with solid fill">
            <a:extLst>
              <a:ext uri="{FF2B5EF4-FFF2-40B4-BE49-F238E27FC236}">
                <a16:creationId xmlns:a16="http://schemas.microsoft.com/office/drawing/2014/main" id="{995CCC15-9CE6-B9F4-A245-85549519B3D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334422" y="6369908"/>
            <a:ext cx="715319" cy="715319"/>
          </a:xfrm>
          <a:prstGeom prst="rect">
            <a:avLst/>
          </a:prstGeom>
        </p:spPr>
      </p:pic>
    </p:spTree>
    <p:extLst>
      <p:ext uri="{BB962C8B-B14F-4D97-AF65-F5344CB8AC3E}">
        <p14:creationId xmlns:p14="http://schemas.microsoft.com/office/powerpoint/2010/main" val="755982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ats and Dogs Predictor - Google Chrome 2024-04-22 19-31-09">
            <a:hlinkClick r:id="" action="ppaction://media"/>
            <a:extLst>
              <a:ext uri="{FF2B5EF4-FFF2-40B4-BE49-F238E27FC236}">
                <a16:creationId xmlns:a16="http://schemas.microsoft.com/office/drawing/2014/main" id="{A752E0A3-41F4-B5A3-2D45-2A4F8CBA43A7}"/>
              </a:ext>
            </a:extLst>
          </p:cNvPr>
          <p:cNvPicPr>
            <a:picLocks noChangeAspect="1"/>
          </p:cNvPicPr>
          <p:nvPr>
            <a:videoFile r:link="rId1"/>
            <p:extLst>
              <p:ext uri="{DAA4B4D4-6D71-4841-9C94-3DE7FCFB9230}">
                <p14:media xmlns:p14="http://schemas.microsoft.com/office/powerpoint/2010/main" r:embed="rId2">
                  <p14:trim st="1741" end="1358.4666"/>
                </p14:media>
              </p:ext>
            </p:extLst>
          </p:nvPr>
        </p:nvPicPr>
        <p:blipFill rotWithShape="1">
          <a:blip r:embed="rId4"/>
          <a:srcRect t="4612"/>
          <a:stretch/>
        </p:blipFill>
        <p:spPr>
          <a:xfrm>
            <a:off x="685800" y="158151"/>
            <a:ext cx="10820400" cy="6541698"/>
          </a:xfrm>
          <a:prstGeom prst="rect">
            <a:avLst/>
          </a:prstGeom>
        </p:spPr>
      </p:pic>
    </p:spTree>
    <p:extLst>
      <p:ext uri="{BB962C8B-B14F-4D97-AF65-F5344CB8AC3E}">
        <p14:creationId xmlns:p14="http://schemas.microsoft.com/office/powerpoint/2010/main" val="284273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CA462-DAC6-FD99-D62A-6AA35B80B9A8}"/>
              </a:ext>
            </a:extLst>
          </p:cNvPr>
          <p:cNvSpPr>
            <a:spLocks noGrp="1"/>
          </p:cNvSpPr>
          <p:nvPr>
            <p:ph type="title"/>
          </p:nvPr>
        </p:nvSpPr>
        <p:spPr>
          <a:xfrm>
            <a:off x="838200" y="428091"/>
            <a:ext cx="10515600" cy="1573223"/>
          </a:xfrm>
        </p:spPr>
        <p:txBody>
          <a:bodyPr/>
          <a:lstStyle/>
          <a:p>
            <a:pPr algn="ctr"/>
            <a:r>
              <a:rPr lang="en-US"/>
              <a:t>Future works</a:t>
            </a:r>
          </a:p>
        </p:txBody>
      </p:sp>
      <p:sp>
        <p:nvSpPr>
          <p:cNvPr id="4" name="Content Placeholder 2">
            <a:extLst>
              <a:ext uri="{FF2B5EF4-FFF2-40B4-BE49-F238E27FC236}">
                <a16:creationId xmlns:a16="http://schemas.microsoft.com/office/drawing/2014/main" id="{4F9D2567-3CA5-27AB-1BD0-30941564CB96}"/>
              </a:ext>
            </a:extLst>
          </p:cNvPr>
          <p:cNvSpPr txBox="1">
            <a:spLocks/>
          </p:cNvSpPr>
          <p:nvPr/>
        </p:nvSpPr>
        <p:spPr>
          <a:xfrm>
            <a:off x="111919" y="1585219"/>
            <a:ext cx="4955382" cy="4650581"/>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latin typeface="Times New Roman"/>
                <a:cs typeface="Times New Roman"/>
              </a:rPr>
              <a:t>Try different kinds of models and neural networks to compare the results</a:t>
            </a:r>
          </a:p>
          <a:p>
            <a:r>
              <a:rPr lang="en-US" sz="2400">
                <a:latin typeface="Times New Roman"/>
                <a:cs typeface="Times New Roman"/>
              </a:rPr>
              <a:t>Continue to improve upon and adjust the current model</a:t>
            </a:r>
          </a:p>
          <a:p>
            <a:r>
              <a:rPr lang="en-US" sz="2400">
                <a:latin typeface="Times New Roman"/>
                <a:cs typeface="Times New Roman"/>
              </a:rPr>
              <a:t>Add in more data as this is only a SMALL subset of the full dataset</a:t>
            </a:r>
          </a:p>
          <a:p>
            <a:r>
              <a:rPr lang="en-US" sz="2400">
                <a:latin typeface="Times New Roman"/>
                <a:cs typeface="Times New Roman"/>
              </a:rPr>
              <a:t>Explore more image preprocessing techniques to see if it works better with the model</a:t>
            </a:r>
          </a:p>
          <a:p>
            <a:endParaRPr lang="en-US" sz="2400">
              <a:latin typeface="Times New Roman"/>
              <a:cs typeface="Times New Roman"/>
            </a:endParaRPr>
          </a:p>
        </p:txBody>
      </p:sp>
      <p:pic>
        <p:nvPicPr>
          <p:cNvPr id="5" name="Picture 4" descr="Cats vs dogs: in terms of evolution, are we barking up the wrong tree? |  Science | The Guardian">
            <a:extLst>
              <a:ext uri="{FF2B5EF4-FFF2-40B4-BE49-F238E27FC236}">
                <a16:creationId xmlns:a16="http://schemas.microsoft.com/office/drawing/2014/main" id="{EA3ECBEF-CFDD-E990-D40D-F2CC01E34DA8}"/>
              </a:ext>
            </a:extLst>
          </p:cNvPr>
          <p:cNvPicPr>
            <a:picLocks noChangeAspect="1"/>
          </p:cNvPicPr>
          <p:nvPr/>
        </p:nvPicPr>
        <p:blipFill>
          <a:blip r:embed="rId2"/>
          <a:stretch>
            <a:fillRect/>
          </a:stretch>
        </p:blipFill>
        <p:spPr>
          <a:xfrm>
            <a:off x="5355431" y="1891665"/>
            <a:ext cx="6707981" cy="4050982"/>
          </a:xfrm>
          <a:prstGeom prst="rect">
            <a:avLst/>
          </a:prstGeom>
        </p:spPr>
      </p:pic>
      <p:cxnSp>
        <p:nvCxnSpPr>
          <p:cNvPr id="7" name="Straight Arrow Connector 6">
            <a:extLst>
              <a:ext uri="{FF2B5EF4-FFF2-40B4-BE49-F238E27FC236}">
                <a16:creationId xmlns:a16="http://schemas.microsoft.com/office/drawing/2014/main" id="{1643C283-BA12-2EAE-3D7F-BB8310395301}"/>
              </a:ext>
            </a:extLst>
          </p:cNvPr>
          <p:cNvCxnSpPr/>
          <p:nvPr/>
        </p:nvCxnSpPr>
        <p:spPr>
          <a:xfrm flipV="1">
            <a:off x="4643437" y="1098351"/>
            <a:ext cx="2905125" cy="0"/>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127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B3966-BBBC-7EAC-A072-1E41764629AD}"/>
              </a:ext>
            </a:extLst>
          </p:cNvPr>
          <p:cNvSpPr>
            <a:spLocks noGrp="1"/>
          </p:cNvSpPr>
          <p:nvPr>
            <p:ph type="title"/>
          </p:nvPr>
        </p:nvSpPr>
        <p:spPr>
          <a:xfrm>
            <a:off x="3957637" y="-534"/>
            <a:ext cx="4264819" cy="846942"/>
          </a:xfrm>
        </p:spPr>
        <p:txBody>
          <a:bodyPr/>
          <a:lstStyle/>
          <a:p>
            <a:r>
              <a:rPr lang="en-US"/>
              <a:t>Works Cited</a:t>
            </a:r>
          </a:p>
        </p:txBody>
      </p:sp>
      <p:sp>
        <p:nvSpPr>
          <p:cNvPr id="4" name="Content Placeholder 2">
            <a:extLst>
              <a:ext uri="{FF2B5EF4-FFF2-40B4-BE49-F238E27FC236}">
                <a16:creationId xmlns:a16="http://schemas.microsoft.com/office/drawing/2014/main" id="{3AE51632-A98C-8CAF-1A4B-234694D1915A}"/>
              </a:ext>
            </a:extLst>
          </p:cNvPr>
          <p:cNvSpPr txBox="1">
            <a:spLocks/>
          </p:cNvSpPr>
          <p:nvPr/>
        </p:nvSpPr>
        <p:spPr>
          <a:xfrm>
            <a:off x="4763" y="716063"/>
            <a:ext cx="12182475" cy="6353172"/>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buAutoNum type="arabicPeriod"/>
            </a:pPr>
            <a:r>
              <a:rPr lang="en-US" sz="1600">
                <a:ea typeface="+mn-lt"/>
                <a:cs typeface="+mn-lt"/>
              </a:rPr>
              <a:t>ASIF , A. A. (2023). Exploring CNN models: Cats and dogs classification. </a:t>
            </a:r>
            <a:r>
              <a:rPr lang="en-US" sz="1600">
                <a:ea typeface="+mn-lt"/>
                <a:cs typeface="+mn-lt"/>
                <a:hlinkClick r:id="rId2"/>
              </a:rPr>
              <a:t>https://www.kaggle.com/code/asif00/exploring-cnn-models-cats-and-dogs-classification</a:t>
            </a:r>
            <a:r>
              <a:rPr lang="en-US" sz="1600">
                <a:ea typeface="+mn-lt"/>
                <a:cs typeface="+mn-lt"/>
              </a:rPr>
              <a:t>  </a:t>
            </a:r>
            <a:endParaRPr lang="en-US" sz="1400">
              <a:ea typeface="+mn-lt"/>
              <a:cs typeface="+mn-lt"/>
            </a:endParaRPr>
          </a:p>
          <a:p>
            <a:pPr marL="731520" lvl="1">
              <a:buAutoNum type="alphaLcPeriod"/>
            </a:pPr>
            <a:r>
              <a:rPr lang="en-US" sz="1600">
                <a:ea typeface="+mn-lt"/>
                <a:cs typeface="+mn-lt"/>
              </a:rPr>
              <a:t>An example notebook of how to make an image classifier for cats and dogs found on </a:t>
            </a:r>
            <a:r>
              <a:rPr lang="en-US" sz="1600" err="1">
                <a:ea typeface="+mn-lt"/>
                <a:cs typeface="+mn-lt"/>
              </a:rPr>
              <a:t>kaggle</a:t>
            </a:r>
            <a:r>
              <a:rPr lang="en-US" sz="1600">
                <a:ea typeface="+mn-lt"/>
                <a:cs typeface="+mn-lt"/>
              </a:rPr>
              <a:t>. This notebook also discusses the use of </a:t>
            </a:r>
            <a:r>
              <a:rPr lang="en-US" sz="1600" err="1">
                <a:ea typeface="+mn-lt"/>
                <a:cs typeface="+mn-lt"/>
              </a:rPr>
              <a:t>AlexNet</a:t>
            </a:r>
            <a:r>
              <a:rPr lang="en-US" sz="1600">
                <a:ea typeface="+mn-lt"/>
                <a:cs typeface="+mn-lt"/>
              </a:rPr>
              <a:t> models for image classification and is what we are basing the preliminary model off of.  </a:t>
            </a:r>
            <a:endParaRPr lang="en-US" sz="1600" i="0"/>
          </a:p>
          <a:p>
            <a:pPr marL="457200" indent="-457200">
              <a:buAutoNum type="arabicPeriod"/>
            </a:pPr>
            <a:r>
              <a:rPr lang="en-US" sz="1600" err="1"/>
              <a:t>Acsany</a:t>
            </a:r>
            <a:r>
              <a:rPr lang="en-US" sz="1600"/>
              <a:t>, Philipp. (2023, December 13). Build a Scalable Flask Web Project From Scratch. Real Python. </a:t>
            </a:r>
            <a:r>
              <a:rPr lang="en-US" sz="1600">
                <a:hlinkClick r:id="rId3"/>
              </a:rPr>
              <a:t>https://realpython.com/flask-project/</a:t>
            </a:r>
            <a:r>
              <a:rPr lang="en-US" sz="1600"/>
              <a:t> </a:t>
            </a:r>
            <a:endParaRPr lang="en-US" sz="1400"/>
          </a:p>
          <a:p>
            <a:pPr marL="731520" lvl="1">
              <a:buAutoNum type="alphaLcPeriod"/>
            </a:pPr>
            <a:r>
              <a:rPr lang="en-US" sz="1600"/>
              <a:t>Information on using Flask for web app development.     </a:t>
            </a:r>
            <a:endParaRPr lang="en-US" sz="1600" i="0"/>
          </a:p>
          <a:p>
            <a:pPr marL="457200" indent="-457200">
              <a:buAutoNum type="arabicPeriod"/>
            </a:pPr>
            <a:r>
              <a:rPr lang="en-US" sz="1600"/>
              <a:t>Brownlee, J. (2021, December 7). How to classify photos of dogs and cats (with 97% accuracy). MachineLearningMastery.com. </a:t>
            </a:r>
            <a:r>
              <a:rPr lang="en-US" sz="1600">
                <a:hlinkClick r:id="rId4"/>
              </a:rPr>
              <a:t>https://machinelearningmastery.com/how-to-develop-a-convolutional-neural-network-to-classify-photos-of-dogs-and-cats/</a:t>
            </a:r>
            <a:r>
              <a:rPr lang="en-US" sz="1600"/>
              <a:t> </a:t>
            </a:r>
            <a:endParaRPr lang="en-US" sz="1400"/>
          </a:p>
          <a:p>
            <a:pPr marL="731520" lvl="1">
              <a:buAutoNum type="alphaLcPeriod"/>
            </a:pPr>
            <a:r>
              <a:rPr lang="en-US" sz="1600"/>
              <a:t>An example using a similar cat and dog dataset of photos to build neural networks for classification using Python. It will be beneficial to reference in terms of how to start the modeling process and look for different ways we can make the project our own. </a:t>
            </a:r>
            <a:endParaRPr lang="en-US" sz="1600" i="0"/>
          </a:p>
          <a:p>
            <a:pPr marL="457200" indent="-457200">
              <a:buAutoNum type="arabicPeriod"/>
            </a:pPr>
            <a:r>
              <a:rPr lang="en-US" sz="1600"/>
              <a:t>Callens, A. (n.d.). </a:t>
            </a:r>
            <a:r>
              <a:rPr lang="en-US" sz="1600" err="1"/>
              <a:t>Shiny_Classifier</a:t>
            </a:r>
            <a:r>
              <a:rPr lang="en-US" sz="1600"/>
              <a:t>: Shiny application to manually classify images by pushing buttons. GitHub. </a:t>
            </a:r>
            <a:r>
              <a:rPr lang="en-US" sz="1600">
                <a:hlinkClick r:id="rId5"/>
              </a:rPr>
              <a:t>https://github.com/AurelienCallens/Shiny_Classifier</a:t>
            </a:r>
            <a:r>
              <a:rPr lang="en-US" sz="1600"/>
              <a:t> </a:t>
            </a:r>
            <a:endParaRPr lang="en-US" sz="1400"/>
          </a:p>
          <a:p>
            <a:pPr marL="731520" lvl="1">
              <a:buAutoNum type="alphaLcPeriod"/>
            </a:pPr>
            <a:r>
              <a:rPr lang="en-US" sz="1600"/>
              <a:t>Gives an example of how to create a Shiny app for a classification task, will be useful in determining the UI we are creating and how to implement the server versus UI. </a:t>
            </a:r>
            <a:endParaRPr lang="en-US" sz="1200"/>
          </a:p>
          <a:p>
            <a:pPr marL="457200" indent="-457200">
              <a:buAutoNum type="arabicPeriod"/>
            </a:pPr>
            <a:r>
              <a:rPr lang="en-US" sz="1600"/>
              <a:t>Deploying a shiny app with a </a:t>
            </a:r>
            <a:r>
              <a:rPr lang="en-US" sz="1600" err="1"/>
              <a:t>tensorflow</a:t>
            </a:r>
            <a:r>
              <a:rPr lang="en-US" sz="1600"/>
              <a:t> model. TensorFlow for R. (n.d.). </a:t>
            </a:r>
            <a:r>
              <a:rPr lang="en-US" sz="1600">
                <a:hlinkClick r:id="rId6"/>
              </a:rPr>
              <a:t>https://tensorflow.rstudio.com/guides/deploy/shiny.html</a:t>
            </a:r>
            <a:r>
              <a:rPr lang="en-US" sz="1600"/>
              <a:t> </a:t>
            </a:r>
            <a:endParaRPr lang="en-US" sz="1400"/>
          </a:p>
          <a:p>
            <a:pPr marL="731520" lvl="1">
              <a:buAutoNum type="alphaLcPeriod"/>
            </a:pPr>
            <a:r>
              <a:rPr lang="en-US" sz="1600"/>
              <a:t>This is an example of implementing </a:t>
            </a:r>
            <a:r>
              <a:rPr lang="en-US" sz="1600" err="1"/>
              <a:t>Tensorflow</a:t>
            </a:r>
            <a:r>
              <a:rPr lang="en-US" sz="1600"/>
              <a:t> into a Shiny App. It can be useful because it uses a </a:t>
            </a:r>
            <a:r>
              <a:rPr lang="en-US" sz="1600" err="1"/>
              <a:t>Keras</a:t>
            </a:r>
            <a:r>
              <a:rPr lang="en-US" sz="1600"/>
              <a:t> API as the model. It also provides another example of creating a Shiny App and other advanced models that can be applied into the app. </a:t>
            </a:r>
            <a:endParaRPr lang="en-US" sz="1200"/>
          </a:p>
          <a:p>
            <a:pPr marL="457200" indent="-457200">
              <a:buAutoNum type="arabicPeriod"/>
            </a:pPr>
            <a:r>
              <a:rPr lang="en-US" sz="1600"/>
              <a:t>Lendio, L. (2023, September 6). Cats vs dogs image classification model. Kaggle. </a:t>
            </a:r>
            <a:r>
              <a:rPr lang="en-US" sz="1600">
                <a:hlinkClick r:id="rId7"/>
              </a:rPr>
              <a:t>https://www.kaggle.com/code/orensa/cats-vs-dogs-image-classification-model</a:t>
            </a:r>
            <a:r>
              <a:rPr lang="en-US" sz="1600"/>
              <a:t> </a:t>
            </a:r>
            <a:endParaRPr lang="en-US" sz="1400"/>
          </a:p>
          <a:p>
            <a:pPr marL="731520" lvl="1">
              <a:buAutoNum type="alphaLcPeriod"/>
            </a:pPr>
            <a:r>
              <a:rPr lang="en-US" sz="1600"/>
              <a:t>An image classification model that shows the different steps when creating and implementing the model. This was an entry in the Kaggle competition that is where we are getting our data set. </a:t>
            </a:r>
            <a:endParaRPr lang="en-US" sz="1600" i="0"/>
          </a:p>
          <a:p>
            <a:pPr marL="457200" indent="-457200">
              <a:buAutoNum type="arabicPeriod"/>
            </a:pPr>
            <a:r>
              <a:rPr lang="en-US" sz="1600"/>
              <a:t>Padhiar, K. (2020, May 1). Cat vs dog dataset. Kaggle. </a:t>
            </a:r>
            <a:r>
              <a:rPr lang="en-US" sz="1600">
                <a:hlinkClick r:id="rId8"/>
              </a:rPr>
              <a:t>https://www.kaggle.com/datasets/karakaggle/kaggle-cat-vs-dog-dataset</a:t>
            </a:r>
            <a:r>
              <a:rPr lang="en-US" sz="1600"/>
              <a:t> </a:t>
            </a:r>
            <a:endParaRPr lang="en-US" sz="1400"/>
          </a:p>
          <a:p>
            <a:pPr marL="731520" lvl="1">
              <a:buAutoNum type="alphaLcPeriod"/>
            </a:pPr>
            <a:r>
              <a:rPr lang="en-US" sz="1600"/>
              <a:t>This is the dataset that contains the cat and dog photos that we will using for model training.</a:t>
            </a:r>
            <a:r>
              <a:rPr lang="en-US" sz="1600" i="0"/>
              <a:t> </a:t>
            </a:r>
            <a:endParaRPr lang="en-US" sz="1200" i="0"/>
          </a:p>
          <a:p>
            <a:pPr>
              <a:buAutoNum type="arabicPeriod"/>
            </a:pPr>
            <a:endParaRPr lang="en-US" sz="1600">
              <a:latin typeface="Times New Roman"/>
              <a:cs typeface="Times New Roman"/>
            </a:endParaRPr>
          </a:p>
        </p:txBody>
      </p:sp>
    </p:spTree>
    <p:extLst>
      <p:ext uri="{BB962C8B-B14F-4D97-AF65-F5344CB8AC3E}">
        <p14:creationId xmlns:p14="http://schemas.microsoft.com/office/powerpoint/2010/main" val="3214586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24A7CC8F-56A6-423D-B67A-8BA89D3EC9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 y="5143500"/>
            <a:ext cx="121919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ABAE5EFD-8B15-4EF8-B87C-D19AB0048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FC8D519-5A24-4E2E-8D97-C6F37BD489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62878"/>
            <a:ext cx="12191996" cy="4995122"/>
          </a:xfrm>
          <a:prstGeom prst="rect">
            <a:avLst/>
          </a:prstGeom>
          <a:gradFill>
            <a:gsLst>
              <a:gs pos="0">
                <a:srgbClr val="000000">
                  <a:alpha val="0"/>
                </a:srgbClr>
              </a:gs>
              <a:gs pos="92000">
                <a:srgbClr val="000000">
                  <a:alpha val="74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6B0F4C-986F-3A0E-AD53-D06557FEDAD6}"/>
              </a:ext>
            </a:extLst>
          </p:cNvPr>
          <p:cNvSpPr>
            <a:spLocks noGrp="1"/>
          </p:cNvSpPr>
          <p:nvPr>
            <p:ph type="title"/>
          </p:nvPr>
        </p:nvSpPr>
        <p:spPr>
          <a:xfrm>
            <a:off x="1251080" y="4730247"/>
            <a:ext cx="9689834" cy="1424577"/>
          </a:xfrm>
        </p:spPr>
        <p:txBody>
          <a:bodyPr vert="horz" lIns="91440" tIns="45720" rIns="91440" bIns="45720" rtlCol="0" anchor="b">
            <a:normAutofit fontScale="90000"/>
          </a:bodyPr>
          <a:lstStyle/>
          <a:p>
            <a:pPr algn="ctr"/>
            <a:r>
              <a:rPr lang="en-US" sz="6000">
                <a:solidFill>
                  <a:srgbClr val="FFFFFF"/>
                </a:solidFill>
              </a:rPr>
              <a:t>Thank you!</a:t>
            </a:r>
            <a:br>
              <a:rPr lang="en-US">
                <a:solidFill>
                  <a:srgbClr val="FFFFFF"/>
                </a:solidFill>
              </a:rPr>
            </a:br>
            <a:r>
              <a:rPr lang="en-US">
                <a:solidFill>
                  <a:srgbClr val="FFFFFF"/>
                </a:solidFill>
              </a:rPr>
              <a:t>Questions? </a:t>
            </a:r>
          </a:p>
        </p:txBody>
      </p:sp>
      <p:cxnSp>
        <p:nvCxnSpPr>
          <p:cNvPr id="22" name="Straight Connector 21">
            <a:extLst>
              <a:ext uri="{FF2B5EF4-FFF2-40B4-BE49-F238E27FC236}">
                <a16:creationId xmlns:a16="http://schemas.microsoft.com/office/drawing/2014/main" id="{BD1C99D0-461D-4A91-81EF-CCCD798B37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305300"/>
            <a:ext cx="12191996"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8521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D83D4-6A36-E1C8-B80C-67DCCC4DF2E3}"/>
              </a:ext>
            </a:extLst>
          </p:cNvPr>
          <p:cNvSpPr>
            <a:spLocks noGrp="1"/>
          </p:cNvSpPr>
          <p:nvPr>
            <p:ph type="title"/>
          </p:nvPr>
        </p:nvSpPr>
        <p:spPr>
          <a:xfrm>
            <a:off x="981075" y="358771"/>
            <a:ext cx="4741069" cy="771530"/>
          </a:xfrm>
        </p:spPr>
        <p:txBody>
          <a:bodyPr/>
          <a:lstStyle/>
          <a:p>
            <a:r>
              <a:rPr lang="en-US"/>
              <a:t>Introduction</a:t>
            </a:r>
          </a:p>
        </p:txBody>
      </p:sp>
      <p:pic>
        <p:nvPicPr>
          <p:cNvPr id="4" name="Content Placeholder 3" descr="A dog on a roof&#10;&#10;Description automatically generated">
            <a:extLst>
              <a:ext uri="{FF2B5EF4-FFF2-40B4-BE49-F238E27FC236}">
                <a16:creationId xmlns:a16="http://schemas.microsoft.com/office/drawing/2014/main" id="{9982054B-15FE-C2EE-A36A-388AA869B2CB}"/>
              </a:ext>
            </a:extLst>
          </p:cNvPr>
          <p:cNvPicPr>
            <a:picLocks noGrp="1" noChangeAspect="1"/>
          </p:cNvPicPr>
          <p:nvPr>
            <p:ph idx="1"/>
          </p:nvPr>
        </p:nvPicPr>
        <p:blipFill>
          <a:blip r:embed="rId2"/>
          <a:stretch>
            <a:fillRect/>
          </a:stretch>
        </p:blipFill>
        <p:spPr>
          <a:xfrm>
            <a:off x="6962775" y="-1343717"/>
            <a:ext cx="5038724" cy="8972549"/>
          </a:xfrm>
        </p:spPr>
      </p:pic>
      <p:cxnSp>
        <p:nvCxnSpPr>
          <p:cNvPr id="5" name="Straight Arrow Connector 4">
            <a:extLst>
              <a:ext uri="{FF2B5EF4-FFF2-40B4-BE49-F238E27FC236}">
                <a16:creationId xmlns:a16="http://schemas.microsoft.com/office/drawing/2014/main" id="{FA0F407A-8DD9-5AB7-EBC1-A318E6015EAB}"/>
              </a:ext>
            </a:extLst>
          </p:cNvPr>
          <p:cNvCxnSpPr/>
          <p:nvPr/>
        </p:nvCxnSpPr>
        <p:spPr>
          <a:xfrm flipH="1">
            <a:off x="6751081" y="-193476"/>
            <a:ext cx="5715" cy="7250905"/>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 name="Content Placeholder 2">
            <a:extLst>
              <a:ext uri="{FF2B5EF4-FFF2-40B4-BE49-F238E27FC236}">
                <a16:creationId xmlns:a16="http://schemas.microsoft.com/office/drawing/2014/main" id="{995EBA6D-2FBE-E44E-42F2-19BA861CD28E}"/>
              </a:ext>
            </a:extLst>
          </p:cNvPr>
          <p:cNvSpPr txBox="1">
            <a:spLocks/>
          </p:cNvSpPr>
          <p:nvPr/>
        </p:nvSpPr>
        <p:spPr>
          <a:xfrm>
            <a:off x="564356" y="1513782"/>
            <a:ext cx="5574507" cy="4817269"/>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800">
                <a:latin typeface="Times New Roman"/>
                <a:cs typeface="Times New Roman"/>
              </a:rPr>
              <a:t>Image classification using neural networks (NN) allows for the automatic categorization of visual data such as photos or videos</a:t>
            </a:r>
          </a:p>
          <a:p>
            <a:r>
              <a:rPr lang="en-US" sz="2800">
                <a:latin typeface="Times New Roman"/>
                <a:cs typeface="Times New Roman"/>
              </a:rPr>
              <a:t>Supervised learning with the goal of labeling the test image</a:t>
            </a:r>
          </a:p>
          <a:p>
            <a:r>
              <a:rPr lang="en-US" sz="2800">
                <a:latin typeface="Times New Roman"/>
                <a:cs typeface="Times New Roman"/>
              </a:rPr>
              <a:t>Specifically convolutional neural networks (CNN) are good at learning features such as edges, textures, and shapes</a:t>
            </a:r>
            <a:endParaRPr lang="en-US" sz="2800">
              <a:latin typeface="Times New Roman"/>
              <a:ea typeface="+mn-lt"/>
              <a:cs typeface="Times New Roman"/>
            </a:endParaRPr>
          </a:p>
        </p:txBody>
      </p:sp>
      <p:cxnSp>
        <p:nvCxnSpPr>
          <p:cNvPr id="8" name="Straight Arrow Connector 7">
            <a:extLst>
              <a:ext uri="{FF2B5EF4-FFF2-40B4-BE49-F238E27FC236}">
                <a16:creationId xmlns:a16="http://schemas.microsoft.com/office/drawing/2014/main" id="{76EE370C-FBA9-A86C-02F5-6BBC2C7FFD0D}"/>
              </a:ext>
            </a:extLst>
          </p:cNvPr>
          <p:cNvCxnSpPr/>
          <p:nvPr/>
        </p:nvCxnSpPr>
        <p:spPr>
          <a:xfrm flipV="1">
            <a:off x="1904999" y="1134070"/>
            <a:ext cx="2905125" cy="0"/>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435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B77F9-BEC6-E657-1606-0BA9B6F34D3A}"/>
              </a:ext>
            </a:extLst>
          </p:cNvPr>
          <p:cNvSpPr>
            <a:spLocks noGrp="1"/>
          </p:cNvSpPr>
          <p:nvPr>
            <p:ph type="title"/>
          </p:nvPr>
        </p:nvSpPr>
        <p:spPr>
          <a:xfrm>
            <a:off x="838200" y="215896"/>
            <a:ext cx="10515600" cy="1116811"/>
          </a:xfrm>
        </p:spPr>
        <p:txBody>
          <a:bodyPr/>
          <a:lstStyle/>
          <a:p>
            <a:r>
              <a:rPr lang="en-US"/>
              <a:t>Data</a:t>
            </a:r>
          </a:p>
        </p:txBody>
      </p:sp>
      <p:sp>
        <p:nvSpPr>
          <p:cNvPr id="3" name="Content Placeholder 2">
            <a:extLst>
              <a:ext uri="{FF2B5EF4-FFF2-40B4-BE49-F238E27FC236}">
                <a16:creationId xmlns:a16="http://schemas.microsoft.com/office/drawing/2014/main" id="{D219D3AE-FE49-CC35-DA58-365958059641}"/>
              </a:ext>
            </a:extLst>
          </p:cNvPr>
          <p:cNvSpPr>
            <a:spLocks noGrp="1"/>
          </p:cNvSpPr>
          <p:nvPr>
            <p:ph idx="1"/>
          </p:nvPr>
        </p:nvSpPr>
        <p:spPr>
          <a:xfrm>
            <a:off x="333096" y="1778722"/>
            <a:ext cx="5771871" cy="5692325"/>
          </a:xfrm>
        </p:spPr>
        <p:txBody>
          <a:bodyPr vert="horz" lIns="91440" tIns="45720" rIns="91440" bIns="45720" rtlCol="0" anchor="t">
            <a:normAutofit/>
          </a:bodyPr>
          <a:lstStyle/>
          <a:p>
            <a:r>
              <a:rPr lang="en-US" sz="2400" dirty="0">
                <a:latin typeface="Times New Roman"/>
                <a:cs typeface="Times New Roman"/>
              </a:rPr>
              <a:t>This data set includes 25,000 images that are a subset of three million annotated images compiled by Petfinder.com and Microsoft </a:t>
            </a:r>
            <a:endParaRPr lang="en-US" sz="2400" dirty="0"/>
          </a:p>
          <a:p>
            <a:r>
              <a:rPr lang="en-US" sz="2400" dirty="0">
                <a:latin typeface="Times New Roman"/>
                <a:cs typeface="Times New Roman"/>
              </a:rPr>
              <a:t>There are 12,500 images for each class</a:t>
            </a:r>
            <a:endParaRPr lang="en-US" sz="2400" dirty="0">
              <a:latin typeface="Goudy Old Style"/>
              <a:cs typeface="Times New Roman"/>
            </a:endParaRPr>
          </a:p>
          <a:p>
            <a:r>
              <a:rPr lang="en-US" sz="2400" dirty="0">
                <a:latin typeface="Times New Roman"/>
                <a:cs typeface="Times New Roman"/>
              </a:rPr>
              <a:t>The dataset is not split into training and testing sets, but separated based on if they are a cat or dog</a:t>
            </a:r>
            <a:endParaRPr lang="en-US" sz="2400" dirty="0">
              <a:latin typeface="Goudy Old Style"/>
              <a:cs typeface="Times New Roman"/>
            </a:endParaRPr>
          </a:p>
          <a:p>
            <a:r>
              <a:rPr lang="en-US" sz="2400" dirty="0">
                <a:latin typeface="Times New Roman"/>
                <a:cs typeface="Times New Roman"/>
              </a:rPr>
              <a:t>Many of the images have additional noise or obstructions in the images</a:t>
            </a:r>
            <a:endParaRPr lang="en-US" sz="2400" dirty="0">
              <a:latin typeface="Goudy Old Style"/>
              <a:cs typeface="Times New Roman"/>
            </a:endParaRPr>
          </a:p>
          <a:p>
            <a:r>
              <a:rPr lang="en-US" sz="2400" dirty="0">
                <a:latin typeface="Times New Roman"/>
                <a:cs typeface="Times New Roman"/>
              </a:rPr>
              <a:t>The dataset is not uniform</a:t>
            </a:r>
            <a:endParaRPr lang="en-US" sz="2400" dirty="0"/>
          </a:p>
        </p:txBody>
      </p:sp>
      <p:pic>
        <p:nvPicPr>
          <p:cNvPr id="12" name="Picture 11" descr="A collage of different animals&#10;&#10;Description automatically generated">
            <a:extLst>
              <a:ext uri="{FF2B5EF4-FFF2-40B4-BE49-F238E27FC236}">
                <a16:creationId xmlns:a16="http://schemas.microsoft.com/office/drawing/2014/main" id="{FDDD2309-BA1F-D5F3-F65D-813CAEDF3071}"/>
              </a:ext>
            </a:extLst>
          </p:cNvPr>
          <p:cNvPicPr>
            <a:picLocks noChangeAspect="1"/>
          </p:cNvPicPr>
          <p:nvPr/>
        </p:nvPicPr>
        <p:blipFill>
          <a:blip r:embed="rId2"/>
          <a:stretch>
            <a:fillRect/>
          </a:stretch>
        </p:blipFill>
        <p:spPr>
          <a:xfrm>
            <a:off x="6155531" y="-2381"/>
            <a:ext cx="6036468" cy="6862761"/>
          </a:xfrm>
          <a:prstGeom prst="rect">
            <a:avLst/>
          </a:prstGeom>
        </p:spPr>
      </p:pic>
    </p:spTree>
    <p:extLst>
      <p:ext uri="{BB962C8B-B14F-4D97-AF65-F5344CB8AC3E}">
        <p14:creationId xmlns:p14="http://schemas.microsoft.com/office/powerpoint/2010/main" val="30411688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145D-F06C-E661-2EC5-9AF2CE812770}"/>
              </a:ext>
            </a:extLst>
          </p:cNvPr>
          <p:cNvSpPr>
            <a:spLocks noGrp="1"/>
          </p:cNvSpPr>
          <p:nvPr>
            <p:ph type="title"/>
          </p:nvPr>
        </p:nvSpPr>
        <p:spPr>
          <a:xfrm>
            <a:off x="838200" y="-260353"/>
            <a:ext cx="10515600" cy="1116811"/>
          </a:xfrm>
        </p:spPr>
        <p:txBody>
          <a:bodyPr/>
          <a:lstStyle/>
          <a:p>
            <a:r>
              <a:rPr lang="en-US"/>
              <a:t>EDA- </a:t>
            </a:r>
            <a:r>
              <a:rPr lang="en-US">
                <a:ea typeface="+mj-lt"/>
                <a:cs typeface="+mj-lt"/>
              </a:rPr>
              <a:t>Random sampling of photos</a:t>
            </a:r>
          </a:p>
        </p:txBody>
      </p:sp>
      <p:pic>
        <p:nvPicPr>
          <p:cNvPr id="4" name="Picture 3" descr="A collage of dogs&#10;&#10;Description automatically generated">
            <a:extLst>
              <a:ext uri="{FF2B5EF4-FFF2-40B4-BE49-F238E27FC236}">
                <a16:creationId xmlns:a16="http://schemas.microsoft.com/office/drawing/2014/main" id="{5AB4BAC6-77D2-E331-AC0B-36160CEB0383}"/>
              </a:ext>
            </a:extLst>
          </p:cNvPr>
          <p:cNvPicPr>
            <a:picLocks noChangeAspect="1"/>
          </p:cNvPicPr>
          <p:nvPr/>
        </p:nvPicPr>
        <p:blipFill>
          <a:blip r:embed="rId2"/>
          <a:stretch>
            <a:fillRect/>
          </a:stretch>
        </p:blipFill>
        <p:spPr>
          <a:xfrm>
            <a:off x="6096787" y="857249"/>
            <a:ext cx="6094427" cy="5869782"/>
          </a:xfrm>
          <a:prstGeom prst="rect">
            <a:avLst/>
          </a:prstGeom>
        </p:spPr>
      </p:pic>
      <p:pic>
        <p:nvPicPr>
          <p:cNvPr id="6" name="Picture 5" descr="A collage of cats&#10;&#10;Description automatically generated">
            <a:extLst>
              <a:ext uri="{FF2B5EF4-FFF2-40B4-BE49-F238E27FC236}">
                <a16:creationId xmlns:a16="http://schemas.microsoft.com/office/drawing/2014/main" id="{A0A8AAF3-5318-7530-66FE-B1B7E1C947F6}"/>
              </a:ext>
            </a:extLst>
          </p:cNvPr>
          <p:cNvPicPr>
            <a:picLocks noChangeAspect="1"/>
          </p:cNvPicPr>
          <p:nvPr/>
        </p:nvPicPr>
        <p:blipFill>
          <a:blip r:embed="rId3"/>
          <a:stretch>
            <a:fillRect/>
          </a:stretch>
        </p:blipFill>
        <p:spPr>
          <a:xfrm>
            <a:off x="5715" y="857249"/>
            <a:ext cx="6084571" cy="5869782"/>
          </a:xfrm>
          <a:prstGeom prst="rect">
            <a:avLst/>
          </a:prstGeom>
        </p:spPr>
      </p:pic>
    </p:spTree>
    <p:extLst>
      <p:ext uri="{BB962C8B-B14F-4D97-AF65-F5344CB8AC3E}">
        <p14:creationId xmlns:p14="http://schemas.microsoft.com/office/powerpoint/2010/main" val="8847318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C145D-F06C-E661-2EC5-9AF2CE812770}"/>
              </a:ext>
            </a:extLst>
          </p:cNvPr>
          <p:cNvSpPr>
            <a:spLocks noGrp="1"/>
          </p:cNvSpPr>
          <p:nvPr>
            <p:ph type="title"/>
          </p:nvPr>
        </p:nvSpPr>
        <p:spPr>
          <a:xfrm>
            <a:off x="-67962" y="-61272"/>
            <a:ext cx="6403546" cy="1116811"/>
          </a:xfrm>
        </p:spPr>
        <p:txBody>
          <a:bodyPr/>
          <a:lstStyle/>
          <a:p>
            <a:pPr algn="ctr"/>
            <a:r>
              <a:rPr lang="en-US">
                <a:ea typeface="+mj-lt"/>
                <a:cs typeface="+mj-lt"/>
              </a:rPr>
              <a:t>Data preprocessing</a:t>
            </a:r>
          </a:p>
        </p:txBody>
      </p:sp>
      <p:sp>
        <p:nvSpPr>
          <p:cNvPr id="4" name="Content Placeholder 2">
            <a:extLst>
              <a:ext uri="{FF2B5EF4-FFF2-40B4-BE49-F238E27FC236}">
                <a16:creationId xmlns:a16="http://schemas.microsoft.com/office/drawing/2014/main" id="{06E56587-599A-23B4-6E46-75E811C3B3AD}"/>
              </a:ext>
            </a:extLst>
          </p:cNvPr>
          <p:cNvSpPr>
            <a:spLocks noGrp="1"/>
          </p:cNvSpPr>
          <p:nvPr>
            <p:ph idx="1"/>
          </p:nvPr>
        </p:nvSpPr>
        <p:spPr>
          <a:xfrm>
            <a:off x="79096" y="1373696"/>
            <a:ext cx="6266142" cy="5191190"/>
          </a:xfrm>
        </p:spPr>
        <p:txBody>
          <a:bodyPr vert="horz" lIns="91440" tIns="45720" rIns="91440" bIns="45720" rtlCol="0" anchor="t">
            <a:normAutofit fontScale="92500" lnSpcReduction="10000"/>
          </a:bodyPr>
          <a:lstStyle/>
          <a:p>
            <a:pPr marL="0" indent="0">
              <a:buNone/>
            </a:pPr>
            <a:r>
              <a:rPr lang="en-US" sz="2400">
                <a:cs typeface="Times New Roman"/>
              </a:rPr>
              <a:t>Normalize Colors</a:t>
            </a:r>
          </a:p>
          <a:p>
            <a:r>
              <a:rPr lang="en-US" sz="2400">
                <a:ea typeface="+mn-lt"/>
                <a:cs typeface="+mn-lt"/>
              </a:rPr>
              <a:t>Dividing the pixel colors by 255</a:t>
            </a:r>
            <a:endParaRPr lang="en-US" sz="2400">
              <a:latin typeface="Times New Roman"/>
              <a:cs typeface="Times New Roman"/>
            </a:endParaRPr>
          </a:p>
          <a:p>
            <a:pPr lvl="1">
              <a:buFont typeface="Courier New" panose="020B0604020202020204" pitchFamily="34" charset="0"/>
              <a:buChar char="o"/>
            </a:pPr>
            <a:r>
              <a:rPr lang="en-US" sz="2200" i="0">
                <a:ea typeface="+mn-lt"/>
                <a:cs typeface="+mn-lt"/>
              </a:rPr>
              <a:t>Common technique when dealing with images in Red, Green, and Blue color space</a:t>
            </a:r>
            <a:endParaRPr lang="en-US" i="0"/>
          </a:p>
          <a:p>
            <a:pPr lvl="1">
              <a:buFont typeface="Courier New" panose="020B0604020202020204" pitchFamily="34" charset="0"/>
              <a:buChar char="o"/>
            </a:pPr>
            <a:r>
              <a:rPr lang="en-US" sz="2200" i="0">
                <a:ea typeface="+mn-lt"/>
                <a:cs typeface="+mn-lt"/>
              </a:rPr>
              <a:t>Range in color intensity from 0-255 but will be 0-1 after normalization</a:t>
            </a:r>
            <a:endParaRPr lang="en-US" i="0">
              <a:ea typeface="+mn-lt"/>
              <a:cs typeface="+mn-lt"/>
            </a:endParaRPr>
          </a:p>
          <a:p>
            <a:pPr lvl="1">
              <a:buFont typeface="Courier New" panose="020B0604020202020204" pitchFamily="34" charset="0"/>
              <a:buChar char="o"/>
            </a:pPr>
            <a:endParaRPr lang="en-US" sz="2200" i="0"/>
          </a:p>
          <a:p>
            <a:pPr marL="0" indent="0">
              <a:buNone/>
            </a:pPr>
            <a:r>
              <a:rPr lang="en-US" sz="2400">
                <a:cs typeface="Times New Roman"/>
              </a:rPr>
              <a:t>Resize Images</a:t>
            </a:r>
          </a:p>
          <a:p>
            <a:r>
              <a:rPr lang="en-US" sz="2400">
                <a:cs typeface="Times New Roman"/>
              </a:rPr>
              <a:t>Change all pictures to be 128x128 pixels</a:t>
            </a:r>
          </a:p>
          <a:p>
            <a:endParaRPr lang="en-US" sz="2400" i="0">
              <a:cs typeface="Times New Roman"/>
            </a:endParaRPr>
          </a:p>
          <a:p>
            <a:pPr marL="0" indent="0">
              <a:buNone/>
            </a:pPr>
            <a:r>
              <a:rPr lang="en-US" sz="2400">
                <a:cs typeface="Times New Roman"/>
              </a:rPr>
              <a:t>Add Data Labels</a:t>
            </a:r>
            <a:endParaRPr lang="en-US" sz="2400" i="0">
              <a:cs typeface="Times New Roman"/>
            </a:endParaRPr>
          </a:p>
          <a:p>
            <a:r>
              <a:rPr lang="en-US" sz="2400">
                <a:cs typeface="Times New Roman"/>
              </a:rPr>
              <a:t>0 for cats and 1 for dogs</a:t>
            </a:r>
            <a:endParaRPr lang="en-US" sz="2400" i="0">
              <a:cs typeface="Times New Roman"/>
            </a:endParaRPr>
          </a:p>
          <a:p>
            <a:pPr marL="0" indent="0">
              <a:buNone/>
            </a:pPr>
            <a:endParaRPr lang="en-US" sz="2400" i="0">
              <a:cs typeface="Times New Roman"/>
            </a:endParaRPr>
          </a:p>
          <a:p>
            <a:pPr lvl="1">
              <a:buFont typeface="Courier New" panose="020B0604020202020204" pitchFamily="34" charset="0"/>
              <a:buChar char="o"/>
            </a:pPr>
            <a:endParaRPr lang="en-US" sz="2200" i="0"/>
          </a:p>
        </p:txBody>
      </p:sp>
      <p:pic>
        <p:nvPicPr>
          <p:cNvPr id="11" name="Picture 10" descr="A dog on a leash on a bed&#10;&#10;Description automatically generated">
            <a:extLst>
              <a:ext uri="{FF2B5EF4-FFF2-40B4-BE49-F238E27FC236}">
                <a16:creationId xmlns:a16="http://schemas.microsoft.com/office/drawing/2014/main" id="{6EB26CC0-DB30-FFC2-27AF-0EE4ADB34EA4}"/>
              </a:ext>
            </a:extLst>
          </p:cNvPr>
          <p:cNvPicPr>
            <a:picLocks noChangeAspect="1"/>
          </p:cNvPicPr>
          <p:nvPr/>
        </p:nvPicPr>
        <p:blipFill>
          <a:blip r:embed="rId2"/>
          <a:stretch>
            <a:fillRect/>
          </a:stretch>
        </p:blipFill>
        <p:spPr>
          <a:xfrm>
            <a:off x="7759726" y="1"/>
            <a:ext cx="4429846" cy="3350053"/>
          </a:xfrm>
          <a:prstGeom prst="rect">
            <a:avLst/>
          </a:prstGeom>
        </p:spPr>
      </p:pic>
      <p:sp>
        <p:nvSpPr>
          <p:cNvPr id="13" name="Content Placeholder 2">
            <a:extLst>
              <a:ext uri="{FF2B5EF4-FFF2-40B4-BE49-F238E27FC236}">
                <a16:creationId xmlns:a16="http://schemas.microsoft.com/office/drawing/2014/main" id="{D6615877-E21A-F1DE-7623-957DD0D54B70}"/>
              </a:ext>
            </a:extLst>
          </p:cNvPr>
          <p:cNvSpPr txBox="1">
            <a:spLocks/>
          </p:cNvSpPr>
          <p:nvPr/>
        </p:nvSpPr>
        <p:spPr>
          <a:xfrm>
            <a:off x="6258846" y="1478041"/>
            <a:ext cx="1625495" cy="38578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lvl="1" indent="0">
              <a:buNone/>
            </a:pPr>
            <a:r>
              <a:rPr lang="en-US" sz="2200" b="1" i="0"/>
              <a:t>BEFORE:</a:t>
            </a:r>
          </a:p>
        </p:txBody>
      </p:sp>
      <p:sp>
        <p:nvSpPr>
          <p:cNvPr id="14" name="Content Placeholder 2">
            <a:extLst>
              <a:ext uri="{FF2B5EF4-FFF2-40B4-BE49-F238E27FC236}">
                <a16:creationId xmlns:a16="http://schemas.microsoft.com/office/drawing/2014/main" id="{593C6887-3752-38C2-9B86-A64D89CF7413}"/>
              </a:ext>
            </a:extLst>
          </p:cNvPr>
          <p:cNvSpPr txBox="1">
            <a:spLocks/>
          </p:cNvSpPr>
          <p:nvPr/>
        </p:nvSpPr>
        <p:spPr>
          <a:xfrm>
            <a:off x="6258847" y="4979123"/>
            <a:ext cx="1344036" cy="385785"/>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74320" lvl="1" indent="0">
              <a:buNone/>
            </a:pPr>
            <a:r>
              <a:rPr lang="en-US" sz="2200" b="1" i="0"/>
              <a:t>AFTER:</a:t>
            </a:r>
          </a:p>
        </p:txBody>
      </p:sp>
      <p:pic>
        <p:nvPicPr>
          <p:cNvPr id="15" name="Picture 14" descr="A screenshot of a dog on a leash&#10;&#10;Description automatically generated">
            <a:extLst>
              <a:ext uri="{FF2B5EF4-FFF2-40B4-BE49-F238E27FC236}">
                <a16:creationId xmlns:a16="http://schemas.microsoft.com/office/drawing/2014/main" id="{9F86873D-0947-1449-C51E-0F678F7CEB1A}"/>
              </a:ext>
            </a:extLst>
          </p:cNvPr>
          <p:cNvPicPr>
            <a:picLocks noChangeAspect="1"/>
          </p:cNvPicPr>
          <p:nvPr/>
        </p:nvPicPr>
        <p:blipFill>
          <a:blip r:embed="rId3"/>
          <a:stretch>
            <a:fillRect/>
          </a:stretch>
        </p:blipFill>
        <p:spPr>
          <a:xfrm>
            <a:off x="8401866" y="3348294"/>
            <a:ext cx="3330919" cy="3511465"/>
          </a:xfrm>
          <a:prstGeom prst="rect">
            <a:avLst/>
          </a:prstGeom>
        </p:spPr>
      </p:pic>
      <p:cxnSp>
        <p:nvCxnSpPr>
          <p:cNvPr id="17" name="Straight Arrow Connector 16">
            <a:extLst>
              <a:ext uri="{FF2B5EF4-FFF2-40B4-BE49-F238E27FC236}">
                <a16:creationId xmlns:a16="http://schemas.microsoft.com/office/drawing/2014/main" id="{752F0A45-57A8-1F26-4C06-E22121F5DAE2}"/>
              </a:ext>
            </a:extLst>
          </p:cNvPr>
          <p:cNvCxnSpPr/>
          <p:nvPr/>
        </p:nvCxnSpPr>
        <p:spPr>
          <a:xfrm flipH="1">
            <a:off x="6373513" y="-193476"/>
            <a:ext cx="5715" cy="7250905"/>
          </a:xfrm>
          <a:prstGeom prst="straightConnector1">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94280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155A-B02B-A3EF-9C00-0DD988AD8212}"/>
              </a:ext>
            </a:extLst>
          </p:cNvPr>
          <p:cNvSpPr>
            <a:spLocks noGrp="1"/>
          </p:cNvSpPr>
          <p:nvPr>
            <p:ph type="title"/>
          </p:nvPr>
        </p:nvSpPr>
        <p:spPr>
          <a:xfrm>
            <a:off x="1600200" y="584990"/>
            <a:ext cx="2383632" cy="1128717"/>
          </a:xfrm>
        </p:spPr>
        <p:txBody>
          <a:bodyPr/>
          <a:lstStyle/>
          <a:p>
            <a:r>
              <a:rPr lang="en-US"/>
              <a:t>Model</a:t>
            </a:r>
          </a:p>
        </p:txBody>
      </p:sp>
      <p:sp>
        <p:nvSpPr>
          <p:cNvPr id="3" name="Content Placeholder 2">
            <a:extLst>
              <a:ext uri="{FF2B5EF4-FFF2-40B4-BE49-F238E27FC236}">
                <a16:creationId xmlns:a16="http://schemas.microsoft.com/office/drawing/2014/main" id="{E0D8AE7C-1116-C897-0032-B79C1DE241D9}"/>
              </a:ext>
            </a:extLst>
          </p:cNvPr>
          <p:cNvSpPr>
            <a:spLocks noGrp="1"/>
          </p:cNvSpPr>
          <p:nvPr>
            <p:ph idx="1"/>
          </p:nvPr>
        </p:nvSpPr>
        <p:spPr>
          <a:xfrm>
            <a:off x="123825" y="1716187"/>
            <a:ext cx="5336382" cy="4936332"/>
          </a:xfrm>
        </p:spPr>
        <p:txBody>
          <a:bodyPr vert="horz" lIns="91440" tIns="45720" rIns="91440" bIns="45720" rtlCol="0" anchor="t">
            <a:normAutofit/>
          </a:bodyPr>
          <a:lstStyle/>
          <a:p>
            <a:r>
              <a:rPr lang="en-US" sz="2800"/>
              <a:t>Used pre-built architecture from </a:t>
            </a:r>
            <a:r>
              <a:rPr lang="en-US" sz="2800">
                <a:ea typeface="+mn-lt"/>
                <a:cs typeface="+mn-lt"/>
              </a:rPr>
              <a:t>Abdullah Al Asif on Kaggle</a:t>
            </a:r>
          </a:p>
          <a:p>
            <a:r>
              <a:rPr lang="en-US" sz="2800"/>
              <a:t>The</a:t>
            </a:r>
            <a:r>
              <a:rPr lang="en-US" sz="2800">
                <a:ea typeface="+mn-lt"/>
                <a:cs typeface="+mn-lt"/>
              </a:rPr>
              <a:t> neural network roughly follows an </a:t>
            </a:r>
            <a:r>
              <a:rPr lang="en-US" sz="2800" err="1">
                <a:ea typeface="+mn-lt"/>
                <a:cs typeface="+mn-lt"/>
              </a:rPr>
              <a:t>AlexNet</a:t>
            </a:r>
            <a:r>
              <a:rPr lang="en-US" sz="2800">
                <a:ea typeface="+mn-lt"/>
                <a:cs typeface="+mn-lt"/>
              </a:rPr>
              <a:t> architecture </a:t>
            </a:r>
          </a:p>
          <a:p>
            <a:pPr lvl="1">
              <a:buFont typeface="Courier New" panose="020B0604020202020204" pitchFamily="34" charset="0"/>
              <a:buChar char="o"/>
            </a:pPr>
            <a:r>
              <a:rPr lang="en-US" sz="2400" i="0">
                <a:ea typeface="+mn-lt"/>
                <a:cs typeface="+mn-lt"/>
              </a:rPr>
              <a:t>A type of  CNN architecture that in 2012 won the LSVRC (Large Scale Visual Recognition Challenge) by a large margin</a:t>
            </a:r>
          </a:p>
          <a:p>
            <a:r>
              <a:rPr lang="en-US" sz="2600">
                <a:ea typeface="+mn-lt"/>
                <a:cs typeface="+mn-lt"/>
              </a:rPr>
              <a:t>Roughly 84% accuracy at 100 epochs</a:t>
            </a:r>
            <a:endParaRPr lang="en-US" sz="2600" i="0">
              <a:ea typeface="+mn-lt"/>
              <a:cs typeface="+mn-lt"/>
            </a:endParaRPr>
          </a:p>
          <a:p>
            <a:endParaRPr lang="en-US" sz="2800">
              <a:ea typeface="+mn-lt"/>
              <a:cs typeface="+mn-lt"/>
            </a:endParaRPr>
          </a:p>
        </p:txBody>
      </p:sp>
      <p:graphicFrame>
        <p:nvGraphicFramePr>
          <p:cNvPr id="5" name="Table 4">
            <a:extLst>
              <a:ext uri="{FF2B5EF4-FFF2-40B4-BE49-F238E27FC236}">
                <a16:creationId xmlns:a16="http://schemas.microsoft.com/office/drawing/2014/main" id="{503744F6-A071-1B1A-5D18-B693C6FF65BF}"/>
              </a:ext>
            </a:extLst>
          </p:cNvPr>
          <p:cNvGraphicFramePr>
            <a:graphicFrameLocks noGrp="1"/>
          </p:cNvGraphicFramePr>
          <p:nvPr>
            <p:extLst>
              <p:ext uri="{D42A27DB-BD31-4B8C-83A1-F6EECF244321}">
                <p14:modId xmlns:p14="http://schemas.microsoft.com/office/powerpoint/2010/main" val="2124575866"/>
              </p:ext>
            </p:extLst>
          </p:nvPr>
        </p:nvGraphicFramePr>
        <p:xfrm>
          <a:off x="5703093" y="214312"/>
          <a:ext cx="6189170" cy="6429090"/>
        </p:xfrm>
        <a:graphic>
          <a:graphicData uri="http://schemas.openxmlformats.org/drawingml/2006/table">
            <a:tbl>
              <a:tblPr firstCol="1" bandRow="1">
                <a:tableStyleId>{E8034E78-7F5D-4C2E-B375-FC64B27BC917}</a:tableStyleId>
              </a:tblPr>
              <a:tblGrid>
                <a:gridCol w="1785937">
                  <a:extLst>
                    <a:ext uri="{9D8B030D-6E8A-4147-A177-3AD203B41FA5}">
                      <a16:colId xmlns:a16="http://schemas.microsoft.com/office/drawing/2014/main" val="2217463011"/>
                    </a:ext>
                  </a:extLst>
                </a:gridCol>
                <a:gridCol w="4403233">
                  <a:extLst>
                    <a:ext uri="{9D8B030D-6E8A-4147-A177-3AD203B41FA5}">
                      <a16:colId xmlns:a16="http://schemas.microsoft.com/office/drawing/2014/main" val="4080779119"/>
                    </a:ext>
                  </a:extLst>
                </a:gridCol>
              </a:tblGrid>
              <a:tr h="487290">
                <a:tc>
                  <a:txBody>
                    <a:bodyPr/>
                    <a:lstStyle/>
                    <a:p>
                      <a:pPr lvl="0" algn="ctr">
                        <a:buNone/>
                      </a:pPr>
                      <a:r>
                        <a:rPr lang="en-US" sz="2400" dirty="0"/>
                        <a:t>Layers</a:t>
                      </a:r>
                    </a:p>
                  </a:txBody>
                  <a:tcPr anchor="ctr">
                    <a:lnR w="12700">
                      <a:solidFill>
                        <a:srgbClr val="E8E2E7"/>
                      </a:solidFill>
                    </a:lnR>
                    <a:lnB w="12700">
                      <a:solidFill>
                        <a:srgbClr val="E8E2E7"/>
                      </a:solidFill>
                    </a:lnB>
                    <a:solidFill>
                      <a:schemeClr val="bg2">
                        <a:lumMod val="25000"/>
                      </a:schemeClr>
                    </a:solidFill>
                  </a:tcPr>
                </a:tc>
                <a:tc>
                  <a:txBody>
                    <a:bodyPr/>
                    <a:lstStyle/>
                    <a:p>
                      <a:pPr lvl="0" algn="ctr">
                        <a:buNone/>
                      </a:pPr>
                      <a:r>
                        <a:rPr lang="en-US" sz="2400" dirty="0"/>
                        <a:t>Explanation</a:t>
                      </a:r>
                    </a:p>
                  </a:txBody>
                  <a:tcPr anchor="ctr">
                    <a:lnL w="12700">
                      <a:solidFill>
                        <a:srgbClr val="E8E2E7"/>
                      </a:solidFill>
                    </a:lnL>
                    <a:lnB w="12700">
                      <a:solidFill>
                        <a:srgbClr val="E8E2E7"/>
                      </a:solidFill>
                    </a:lnB>
                    <a:solidFill>
                      <a:schemeClr val="bg2">
                        <a:lumMod val="25000"/>
                      </a:schemeClr>
                    </a:solidFill>
                  </a:tcPr>
                </a:tc>
                <a:extLst>
                  <a:ext uri="{0D108BD9-81ED-4DB2-BD59-A6C34878D82A}">
                    <a16:rowId xmlns:a16="http://schemas.microsoft.com/office/drawing/2014/main" val="3301696358"/>
                  </a:ext>
                </a:extLst>
              </a:tr>
              <a:tr h="990300">
                <a:tc>
                  <a:txBody>
                    <a:bodyPr/>
                    <a:lstStyle/>
                    <a:p>
                      <a:pPr algn="ctr"/>
                      <a:r>
                        <a:rPr lang="en-US" dirty="0"/>
                        <a:t>Convolutional</a:t>
                      </a:r>
                    </a:p>
                  </a:txBody>
                  <a:tcPr anchor="ctr">
                    <a:lnR w="12700">
                      <a:solidFill>
                        <a:srgbClr val="E8E2E7"/>
                      </a:solidFill>
                    </a:lnR>
                    <a:lnT w="12700">
                      <a:solidFill>
                        <a:srgbClr val="E8E2E7"/>
                      </a:solidFill>
                    </a:lnT>
                    <a:lnB w="12700">
                      <a:solidFill>
                        <a:srgbClr val="E8E2E7"/>
                      </a:solidFill>
                    </a:lnB>
                    <a:solidFill>
                      <a:schemeClr val="bg2">
                        <a:lumMod val="25000"/>
                      </a:schemeClr>
                    </a:solidFill>
                  </a:tcPr>
                </a:tc>
                <a:tc>
                  <a:txBody>
                    <a:bodyPr/>
                    <a:lstStyle/>
                    <a:p>
                      <a:pPr algn="ctr"/>
                      <a:r>
                        <a:rPr lang="en-US" dirty="0"/>
                        <a:t>Extract features such as edges, texture, and patterns</a:t>
                      </a:r>
                    </a:p>
                  </a:txBody>
                  <a:tcPr anchor="ctr">
                    <a:lnL w="12700">
                      <a:solidFill>
                        <a:srgbClr val="E8E2E7"/>
                      </a:solidFill>
                    </a:lnL>
                    <a:lnT w="12700">
                      <a:solidFill>
                        <a:srgbClr val="E8E2E7"/>
                      </a:solidFill>
                    </a:lnT>
                    <a:lnB w="12700">
                      <a:solidFill>
                        <a:srgbClr val="E8E2E7"/>
                      </a:solidFill>
                    </a:lnB>
                    <a:solidFill>
                      <a:schemeClr val="bg2">
                        <a:lumMod val="25000"/>
                      </a:schemeClr>
                    </a:solidFill>
                  </a:tcPr>
                </a:tc>
                <a:extLst>
                  <a:ext uri="{0D108BD9-81ED-4DB2-BD59-A6C34878D82A}">
                    <a16:rowId xmlns:a16="http://schemas.microsoft.com/office/drawing/2014/main" val="3334475027"/>
                  </a:ext>
                </a:extLst>
              </a:tr>
              <a:tr h="990300">
                <a:tc>
                  <a:txBody>
                    <a:bodyPr/>
                    <a:lstStyle/>
                    <a:p>
                      <a:pPr algn="ctr"/>
                      <a:r>
                        <a:rPr lang="en-US" dirty="0"/>
                        <a:t>Max Pooling</a:t>
                      </a:r>
                    </a:p>
                  </a:txBody>
                  <a:tcPr anchor="ctr">
                    <a:lnR w="12700">
                      <a:solidFill>
                        <a:srgbClr val="E8E2E7"/>
                      </a:solidFill>
                    </a:lnR>
                    <a:lnT w="12700">
                      <a:solidFill>
                        <a:srgbClr val="E8E2E7"/>
                      </a:solidFill>
                    </a:lnT>
                    <a:lnB w="12700">
                      <a:solidFill>
                        <a:srgbClr val="E8E2E7"/>
                      </a:solidFill>
                    </a:lnB>
                    <a:solidFill>
                      <a:schemeClr val="bg2">
                        <a:lumMod val="25000"/>
                      </a:schemeClr>
                    </a:solidFill>
                  </a:tcPr>
                </a:tc>
                <a:tc>
                  <a:txBody>
                    <a:bodyPr/>
                    <a:lstStyle/>
                    <a:p>
                      <a:pPr algn="ctr"/>
                      <a:r>
                        <a:rPr lang="en-US" dirty="0"/>
                        <a:t>Reduce dimensions by selecting max value from feature map regions</a:t>
                      </a:r>
                    </a:p>
                  </a:txBody>
                  <a:tcPr anchor="ctr">
                    <a:lnL w="12700">
                      <a:solidFill>
                        <a:srgbClr val="E8E2E7"/>
                      </a:solidFill>
                    </a:lnL>
                    <a:lnT w="12700">
                      <a:solidFill>
                        <a:srgbClr val="E8E2E7"/>
                      </a:solidFill>
                    </a:lnT>
                    <a:lnB w="12700">
                      <a:solidFill>
                        <a:srgbClr val="E8E2E7"/>
                      </a:solidFill>
                    </a:lnB>
                    <a:solidFill>
                      <a:schemeClr val="bg2">
                        <a:lumMod val="25000"/>
                      </a:schemeClr>
                    </a:solidFill>
                  </a:tcPr>
                </a:tc>
                <a:extLst>
                  <a:ext uri="{0D108BD9-81ED-4DB2-BD59-A6C34878D82A}">
                    <a16:rowId xmlns:a16="http://schemas.microsoft.com/office/drawing/2014/main" val="1139146640"/>
                  </a:ext>
                </a:extLst>
              </a:tr>
              <a:tr h="990300">
                <a:tc>
                  <a:txBody>
                    <a:bodyPr/>
                    <a:lstStyle/>
                    <a:p>
                      <a:pPr algn="ctr"/>
                      <a:r>
                        <a:rPr lang="en-US" dirty="0"/>
                        <a:t>Batch Normalization</a:t>
                      </a:r>
                    </a:p>
                  </a:txBody>
                  <a:tcPr anchor="ctr">
                    <a:lnR w="12700">
                      <a:solidFill>
                        <a:srgbClr val="E8E2E7"/>
                      </a:solidFill>
                    </a:lnR>
                    <a:lnT w="12700">
                      <a:solidFill>
                        <a:srgbClr val="E8E2E7"/>
                      </a:solidFill>
                    </a:lnT>
                    <a:lnB w="12700">
                      <a:solidFill>
                        <a:srgbClr val="E8E2E7"/>
                      </a:solidFill>
                    </a:lnB>
                    <a:solidFill>
                      <a:schemeClr val="bg2">
                        <a:lumMod val="25000"/>
                      </a:schemeClr>
                    </a:solidFill>
                  </a:tcPr>
                </a:tc>
                <a:tc>
                  <a:txBody>
                    <a:bodyPr/>
                    <a:lstStyle/>
                    <a:p>
                      <a:pPr algn="ctr"/>
                      <a:r>
                        <a:rPr lang="en-US" dirty="0"/>
                        <a:t>Normalize input from previous layer through recentering or rescaling (makes NN more stable and faster) </a:t>
                      </a:r>
                    </a:p>
                  </a:txBody>
                  <a:tcPr anchor="ctr">
                    <a:lnL w="12700">
                      <a:solidFill>
                        <a:srgbClr val="E8E2E7"/>
                      </a:solidFill>
                    </a:lnL>
                    <a:lnT w="12700">
                      <a:solidFill>
                        <a:srgbClr val="E8E2E7"/>
                      </a:solidFill>
                    </a:lnT>
                    <a:lnB w="12700">
                      <a:solidFill>
                        <a:srgbClr val="E8E2E7"/>
                      </a:solidFill>
                    </a:lnB>
                    <a:solidFill>
                      <a:schemeClr val="bg2">
                        <a:lumMod val="25000"/>
                      </a:schemeClr>
                    </a:solidFill>
                  </a:tcPr>
                </a:tc>
                <a:extLst>
                  <a:ext uri="{0D108BD9-81ED-4DB2-BD59-A6C34878D82A}">
                    <a16:rowId xmlns:a16="http://schemas.microsoft.com/office/drawing/2014/main" val="593336682"/>
                  </a:ext>
                </a:extLst>
              </a:tr>
              <a:tr h="990300">
                <a:tc>
                  <a:txBody>
                    <a:bodyPr/>
                    <a:lstStyle/>
                    <a:p>
                      <a:pPr algn="ctr"/>
                      <a:r>
                        <a:rPr lang="en-US" dirty="0"/>
                        <a:t>Flatten</a:t>
                      </a:r>
                    </a:p>
                  </a:txBody>
                  <a:tcPr anchor="ctr">
                    <a:lnR w="12700">
                      <a:solidFill>
                        <a:srgbClr val="E8E2E7"/>
                      </a:solidFill>
                    </a:lnR>
                    <a:lnT w="12700">
                      <a:solidFill>
                        <a:srgbClr val="E8E2E7"/>
                      </a:solidFill>
                    </a:lnT>
                    <a:lnB w="12700">
                      <a:solidFill>
                        <a:srgbClr val="E8E2E7"/>
                      </a:solidFill>
                    </a:lnB>
                    <a:solidFill>
                      <a:schemeClr val="bg2">
                        <a:lumMod val="25000"/>
                      </a:schemeClr>
                    </a:solidFill>
                  </a:tcPr>
                </a:tc>
                <a:tc>
                  <a:txBody>
                    <a:bodyPr/>
                    <a:lstStyle/>
                    <a:p>
                      <a:pPr algn="ctr"/>
                      <a:r>
                        <a:rPr lang="en-US" dirty="0"/>
                        <a:t>Flatten input to 1D vector in order to put through Dense layers (convolutional to dense)</a:t>
                      </a:r>
                    </a:p>
                  </a:txBody>
                  <a:tcPr anchor="ctr">
                    <a:lnL w="12700">
                      <a:solidFill>
                        <a:srgbClr val="E8E2E7"/>
                      </a:solidFill>
                    </a:lnL>
                    <a:lnT w="12700">
                      <a:solidFill>
                        <a:srgbClr val="E8E2E7"/>
                      </a:solidFill>
                    </a:lnT>
                    <a:lnB w="12700">
                      <a:solidFill>
                        <a:srgbClr val="E8E2E7"/>
                      </a:solidFill>
                    </a:lnB>
                    <a:solidFill>
                      <a:schemeClr val="bg2">
                        <a:lumMod val="25000"/>
                      </a:schemeClr>
                    </a:solidFill>
                  </a:tcPr>
                </a:tc>
                <a:extLst>
                  <a:ext uri="{0D108BD9-81ED-4DB2-BD59-A6C34878D82A}">
                    <a16:rowId xmlns:a16="http://schemas.microsoft.com/office/drawing/2014/main" val="2330890168"/>
                  </a:ext>
                </a:extLst>
              </a:tr>
              <a:tr h="990300">
                <a:tc>
                  <a:txBody>
                    <a:bodyPr/>
                    <a:lstStyle/>
                    <a:p>
                      <a:pPr algn="ctr"/>
                      <a:r>
                        <a:rPr lang="en-US" dirty="0"/>
                        <a:t>Dense</a:t>
                      </a:r>
                    </a:p>
                  </a:txBody>
                  <a:tcPr anchor="ctr">
                    <a:lnR w="12700">
                      <a:solidFill>
                        <a:srgbClr val="E8E2E7"/>
                      </a:solidFill>
                    </a:lnR>
                    <a:lnT w="12700">
                      <a:solidFill>
                        <a:srgbClr val="E8E2E7"/>
                      </a:solidFill>
                    </a:lnT>
                    <a:lnB w="12700">
                      <a:solidFill>
                        <a:srgbClr val="E8E2E7"/>
                      </a:solidFill>
                    </a:lnB>
                    <a:solidFill>
                      <a:schemeClr val="bg2">
                        <a:lumMod val="25000"/>
                      </a:schemeClr>
                    </a:solidFill>
                  </a:tcPr>
                </a:tc>
                <a:tc>
                  <a:txBody>
                    <a:bodyPr/>
                    <a:lstStyle/>
                    <a:p>
                      <a:pPr algn="ctr"/>
                      <a:r>
                        <a:rPr lang="en-US" dirty="0"/>
                        <a:t>A layer of neurons that connects to other layers of neurons (Activation Function: </a:t>
                      </a:r>
                      <a:r>
                        <a:rPr lang="en-US" dirty="0" err="1"/>
                        <a:t>ReLU</a:t>
                      </a:r>
                      <a:r>
                        <a:rPr lang="en-US" dirty="0"/>
                        <a:t> aka </a:t>
                      </a:r>
                      <a:r>
                        <a:rPr lang="en-US" sz="1800" b="0" i="0" u="none" strike="noStrike" noProof="0" dirty="0">
                          <a:latin typeface="Goudy Old Style"/>
                        </a:rPr>
                        <a:t>Rectified Linear Unit)</a:t>
                      </a:r>
                      <a:endParaRPr lang="en-US" dirty="0" err="1"/>
                    </a:p>
                  </a:txBody>
                  <a:tcPr anchor="ctr">
                    <a:lnL w="12700">
                      <a:solidFill>
                        <a:srgbClr val="E8E2E7"/>
                      </a:solidFill>
                    </a:lnL>
                    <a:lnT w="12700">
                      <a:solidFill>
                        <a:srgbClr val="E8E2E7"/>
                      </a:solidFill>
                    </a:lnT>
                    <a:lnB w="12700">
                      <a:solidFill>
                        <a:srgbClr val="E8E2E7"/>
                      </a:solidFill>
                    </a:lnB>
                    <a:solidFill>
                      <a:schemeClr val="bg2">
                        <a:lumMod val="25000"/>
                      </a:schemeClr>
                    </a:solidFill>
                  </a:tcPr>
                </a:tc>
                <a:extLst>
                  <a:ext uri="{0D108BD9-81ED-4DB2-BD59-A6C34878D82A}">
                    <a16:rowId xmlns:a16="http://schemas.microsoft.com/office/drawing/2014/main" val="1342903094"/>
                  </a:ext>
                </a:extLst>
              </a:tr>
              <a:tr h="990300">
                <a:tc>
                  <a:txBody>
                    <a:bodyPr/>
                    <a:lstStyle/>
                    <a:p>
                      <a:pPr lvl="0" algn="ctr">
                        <a:buNone/>
                      </a:pPr>
                      <a:r>
                        <a:rPr lang="en-US" dirty="0"/>
                        <a:t>Dropout</a:t>
                      </a:r>
                    </a:p>
                  </a:txBody>
                  <a:tcPr anchor="ctr">
                    <a:lnR w="12700">
                      <a:solidFill>
                        <a:srgbClr val="E8E2E7"/>
                      </a:solidFill>
                    </a:lnR>
                    <a:lnT w="12700">
                      <a:solidFill>
                        <a:srgbClr val="E8E2E7"/>
                      </a:solidFill>
                    </a:lnT>
                    <a:solidFill>
                      <a:schemeClr val="bg2">
                        <a:lumMod val="25000"/>
                      </a:schemeClr>
                    </a:solidFill>
                  </a:tcPr>
                </a:tc>
                <a:tc>
                  <a:txBody>
                    <a:bodyPr/>
                    <a:lstStyle/>
                    <a:p>
                      <a:pPr lvl="0" algn="ctr">
                        <a:buNone/>
                      </a:pPr>
                      <a:r>
                        <a:rPr lang="en-US" dirty="0"/>
                        <a:t>Randomly sets inputs to zero- aka it randomly drops neurons (helps prevent overfitting)</a:t>
                      </a:r>
                    </a:p>
                  </a:txBody>
                  <a:tcPr anchor="ctr">
                    <a:lnL w="12700">
                      <a:solidFill>
                        <a:srgbClr val="E8E2E7"/>
                      </a:solidFill>
                    </a:lnL>
                    <a:lnT w="12700">
                      <a:solidFill>
                        <a:srgbClr val="E8E2E7"/>
                      </a:solidFill>
                    </a:lnT>
                    <a:solidFill>
                      <a:schemeClr val="bg2">
                        <a:lumMod val="25000"/>
                      </a:schemeClr>
                    </a:solidFill>
                  </a:tcPr>
                </a:tc>
                <a:extLst>
                  <a:ext uri="{0D108BD9-81ED-4DB2-BD59-A6C34878D82A}">
                    <a16:rowId xmlns:a16="http://schemas.microsoft.com/office/drawing/2014/main" val="799504603"/>
                  </a:ext>
                </a:extLst>
              </a:tr>
            </a:tbl>
          </a:graphicData>
        </a:graphic>
      </p:graphicFrame>
    </p:spTree>
    <p:extLst>
      <p:ext uri="{BB962C8B-B14F-4D97-AF65-F5344CB8AC3E}">
        <p14:creationId xmlns:p14="http://schemas.microsoft.com/office/powerpoint/2010/main" val="38709834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155A-B02B-A3EF-9C00-0DD988AD8212}"/>
              </a:ext>
            </a:extLst>
          </p:cNvPr>
          <p:cNvSpPr>
            <a:spLocks noGrp="1"/>
          </p:cNvSpPr>
          <p:nvPr>
            <p:ph type="title"/>
          </p:nvPr>
        </p:nvSpPr>
        <p:spPr>
          <a:xfrm>
            <a:off x="678832" y="587470"/>
            <a:ext cx="4099847" cy="1128717"/>
          </a:xfrm>
        </p:spPr>
        <p:txBody>
          <a:bodyPr>
            <a:normAutofit/>
          </a:bodyPr>
          <a:lstStyle/>
          <a:p>
            <a:pPr algn="ctr"/>
            <a:r>
              <a:rPr lang="en-US"/>
              <a:t>Model</a:t>
            </a:r>
          </a:p>
        </p:txBody>
      </p:sp>
      <p:sp>
        <p:nvSpPr>
          <p:cNvPr id="3" name="Content Placeholder 2">
            <a:extLst>
              <a:ext uri="{FF2B5EF4-FFF2-40B4-BE49-F238E27FC236}">
                <a16:creationId xmlns:a16="http://schemas.microsoft.com/office/drawing/2014/main" id="{E0D8AE7C-1116-C897-0032-B79C1DE241D9}"/>
              </a:ext>
            </a:extLst>
          </p:cNvPr>
          <p:cNvSpPr>
            <a:spLocks noGrp="1"/>
          </p:cNvSpPr>
          <p:nvPr>
            <p:ph idx="1"/>
          </p:nvPr>
        </p:nvSpPr>
        <p:spPr>
          <a:xfrm>
            <a:off x="377825" y="1860349"/>
            <a:ext cx="5336382" cy="4936332"/>
          </a:xfrm>
        </p:spPr>
        <p:txBody>
          <a:bodyPr vert="horz" lIns="91440" tIns="45720" rIns="91440" bIns="45720" rtlCol="0" anchor="t">
            <a:normAutofit/>
          </a:bodyPr>
          <a:lstStyle/>
          <a:p>
            <a:pPr marL="0" indent="0">
              <a:buNone/>
            </a:pPr>
            <a:r>
              <a:rPr lang="en-US" sz="2800" b="1">
                <a:ea typeface="+mn-lt"/>
                <a:cs typeface="+mn-lt"/>
              </a:rPr>
              <a:t>Totals:</a:t>
            </a:r>
          </a:p>
          <a:p>
            <a:pPr lvl="1">
              <a:buFont typeface="Courier New" panose="020B0604020202020204" pitchFamily="34" charset="0"/>
              <a:buChar char="o"/>
            </a:pPr>
            <a:r>
              <a:rPr lang="en-US" sz="2600" i="0">
                <a:ea typeface="+mn-lt"/>
                <a:cs typeface="+mn-lt"/>
              </a:rPr>
              <a:t>Convolutional: 5 layers</a:t>
            </a:r>
          </a:p>
          <a:p>
            <a:pPr lvl="1">
              <a:buFont typeface="Courier New" panose="020B0604020202020204" pitchFamily="34" charset="0"/>
              <a:buChar char="o"/>
            </a:pPr>
            <a:r>
              <a:rPr lang="en-US" sz="2600" i="0">
                <a:ea typeface="+mn-lt"/>
                <a:cs typeface="+mn-lt"/>
              </a:rPr>
              <a:t>Batch Normalization: 3 layers</a:t>
            </a:r>
          </a:p>
          <a:p>
            <a:pPr lvl="2">
              <a:buFont typeface="Wingdings" panose="020B0604020202020204" pitchFamily="34" charset="0"/>
              <a:buChar char="§"/>
            </a:pPr>
            <a:r>
              <a:rPr lang="en-US" sz="2400" i="0">
                <a:ea typeface="+mn-lt"/>
                <a:cs typeface="+mn-lt"/>
              </a:rPr>
              <a:t>Used after </a:t>
            </a:r>
            <a:r>
              <a:rPr lang="en-US" sz="2600" i="0">
                <a:ea typeface="+mn-lt"/>
                <a:cs typeface="+mn-lt"/>
              </a:rPr>
              <a:t>Convolutional</a:t>
            </a:r>
            <a:endParaRPr lang="en-US" sz="2400" i="0">
              <a:ea typeface="+mn-lt"/>
              <a:cs typeface="+mn-lt"/>
            </a:endParaRPr>
          </a:p>
          <a:p>
            <a:pPr lvl="1">
              <a:buFont typeface="Courier New" panose="020B0604020202020204" pitchFamily="34" charset="0"/>
              <a:buChar char="o"/>
            </a:pPr>
            <a:r>
              <a:rPr lang="en-US" sz="2600" i="0">
                <a:ea typeface="+mn-lt"/>
                <a:cs typeface="+mn-lt"/>
              </a:rPr>
              <a:t>Max Pooling: 3 layers</a:t>
            </a:r>
          </a:p>
          <a:p>
            <a:pPr lvl="2">
              <a:buFont typeface="Wingdings" panose="020B0604020202020204" pitchFamily="34" charset="0"/>
              <a:buChar char="§"/>
            </a:pPr>
            <a:r>
              <a:rPr lang="en-US" sz="2200" i="0">
                <a:ea typeface="+mn-lt"/>
                <a:cs typeface="+mn-lt"/>
              </a:rPr>
              <a:t>Used after </a:t>
            </a:r>
            <a:r>
              <a:rPr lang="en-US" sz="2400" i="0">
                <a:ea typeface="+mn-lt"/>
                <a:cs typeface="+mn-lt"/>
              </a:rPr>
              <a:t>Convolutional</a:t>
            </a:r>
          </a:p>
          <a:p>
            <a:pPr lvl="1">
              <a:buFont typeface="Courier New" panose="020B0604020202020204" pitchFamily="34" charset="0"/>
              <a:buChar char="o"/>
            </a:pPr>
            <a:r>
              <a:rPr lang="en-US" sz="2600" i="0">
                <a:ea typeface="+mn-lt"/>
                <a:cs typeface="+mn-lt"/>
              </a:rPr>
              <a:t>Flatten: 1 layer</a:t>
            </a:r>
          </a:p>
          <a:p>
            <a:pPr lvl="1">
              <a:buFont typeface="Courier New" panose="020B0604020202020204" pitchFamily="34" charset="0"/>
              <a:buChar char="o"/>
            </a:pPr>
            <a:r>
              <a:rPr lang="en-US" sz="2600" i="0">
                <a:ea typeface="+mn-lt"/>
                <a:cs typeface="+mn-lt"/>
              </a:rPr>
              <a:t>Dense: 3 layers</a:t>
            </a:r>
          </a:p>
          <a:p>
            <a:pPr lvl="1">
              <a:buFont typeface="Courier New" panose="020B0604020202020204" pitchFamily="34" charset="0"/>
              <a:buChar char="o"/>
            </a:pPr>
            <a:r>
              <a:rPr lang="en-US" sz="2600" i="0">
                <a:ea typeface="+mn-lt"/>
                <a:cs typeface="+mn-lt"/>
              </a:rPr>
              <a:t>Dropout: 2 layers</a:t>
            </a:r>
          </a:p>
          <a:p>
            <a:endParaRPr lang="en-US" sz="2800">
              <a:ea typeface="+mn-lt"/>
              <a:cs typeface="+mn-lt"/>
            </a:endParaRPr>
          </a:p>
        </p:txBody>
      </p:sp>
      <p:pic>
        <p:nvPicPr>
          <p:cNvPr id="4" name="Picture 3" descr="A screen shot of a computer screen&#10;&#10;Description automatically generated">
            <a:extLst>
              <a:ext uri="{FF2B5EF4-FFF2-40B4-BE49-F238E27FC236}">
                <a16:creationId xmlns:a16="http://schemas.microsoft.com/office/drawing/2014/main" id="{7C1A3248-EEF7-AA29-A2E6-26C3BEE1CB41}"/>
              </a:ext>
            </a:extLst>
          </p:cNvPr>
          <p:cNvPicPr>
            <a:picLocks noChangeAspect="1"/>
          </p:cNvPicPr>
          <p:nvPr/>
        </p:nvPicPr>
        <p:blipFill>
          <a:blip r:embed="rId2"/>
          <a:stretch>
            <a:fillRect/>
          </a:stretch>
        </p:blipFill>
        <p:spPr>
          <a:xfrm>
            <a:off x="6152978" y="185738"/>
            <a:ext cx="5638800" cy="6486525"/>
          </a:xfrm>
          <a:prstGeom prst="rect">
            <a:avLst/>
          </a:prstGeom>
        </p:spPr>
      </p:pic>
    </p:spTree>
    <p:extLst>
      <p:ext uri="{BB962C8B-B14F-4D97-AF65-F5344CB8AC3E}">
        <p14:creationId xmlns:p14="http://schemas.microsoft.com/office/powerpoint/2010/main" val="195759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155A-B02B-A3EF-9C00-0DD988AD8212}"/>
              </a:ext>
            </a:extLst>
          </p:cNvPr>
          <p:cNvSpPr>
            <a:spLocks noGrp="1"/>
          </p:cNvSpPr>
          <p:nvPr>
            <p:ph type="title"/>
          </p:nvPr>
        </p:nvSpPr>
        <p:spPr>
          <a:xfrm>
            <a:off x="1737497" y="598719"/>
            <a:ext cx="4666736" cy="1116811"/>
          </a:xfrm>
        </p:spPr>
        <p:txBody>
          <a:bodyPr/>
          <a:lstStyle/>
          <a:p>
            <a:r>
              <a:rPr lang="en-US"/>
              <a:t>Feature maps</a:t>
            </a:r>
          </a:p>
        </p:txBody>
      </p:sp>
      <p:pic>
        <p:nvPicPr>
          <p:cNvPr id="5" name="Picture 4" descr="A grid of squares with images&#10;&#10;Description automatically generated">
            <a:extLst>
              <a:ext uri="{FF2B5EF4-FFF2-40B4-BE49-F238E27FC236}">
                <a16:creationId xmlns:a16="http://schemas.microsoft.com/office/drawing/2014/main" id="{CF9E848F-0C85-7883-7E31-9DA9B41470C5}"/>
              </a:ext>
            </a:extLst>
          </p:cNvPr>
          <p:cNvPicPr>
            <a:picLocks noChangeAspect="1"/>
          </p:cNvPicPr>
          <p:nvPr/>
        </p:nvPicPr>
        <p:blipFill>
          <a:blip r:embed="rId2"/>
          <a:stretch>
            <a:fillRect/>
          </a:stretch>
        </p:blipFill>
        <p:spPr>
          <a:xfrm>
            <a:off x="96306" y="3075458"/>
            <a:ext cx="3596795" cy="3535406"/>
          </a:xfrm>
          <a:prstGeom prst="rect">
            <a:avLst/>
          </a:prstGeom>
        </p:spPr>
      </p:pic>
      <p:pic>
        <p:nvPicPr>
          <p:cNvPr id="6" name="Picture 5" descr="A grid of squares with white squares&#10;&#10;Description automatically generated">
            <a:extLst>
              <a:ext uri="{FF2B5EF4-FFF2-40B4-BE49-F238E27FC236}">
                <a16:creationId xmlns:a16="http://schemas.microsoft.com/office/drawing/2014/main" id="{8506ADFF-AC51-D603-BD87-5C51A194308E}"/>
              </a:ext>
            </a:extLst>
          </p:cNvPr>
          <p:cNvPicPr>
            <a:picLocks noChangeAspect="1"/>
          </p:cNvPicPr>
          <p:nvPr/>
        </p:nvPicPr>
        <p:blipFill>
          <a:blip r:embed="rId3"/>
          <a:stretch>
            <a:fillRect/>
          </a:stretch>
        </p:blipFill>
        <p:spPr>
          <a:xfrm>
            <a:off x="4391197" y="3075459"/>
            <a:ext cx="3601822" cy="3535405"/>
          </a:xfrm>
          <a:prstGeom prst="rect">
            <a:avLst/>
          </a:prstGeom>
        </p:spPr>
      </p:pic>
      <p:pic>
        <p:nvPicPr>
          <p:cNvPr id="7" name="Picture 6" descr="A grid of squares with black squares&#10;&#10;Description automatically generated">
            <a:extLst>
              <a:ext uri="{FF2B5EF4-FFF2-40B4-BE49-F238E27FC236}">
                <a16:creationId xmlns:a16="http://schemas.microsoft.com/office/drawing/2014/main" id="{6964EAF2-7F2D-C2D0-FE9E-7405892E3F21}"/>
              </a:ext>
            </a:extLst>
          </p:cNvPr>
          <p:cNvPicPr>
            <a:picLocks noChangeAspect="1"/>
          </p:cNvPicPr>
          <p:nvPr/>
        </p:nvPicPr>
        <p:blipFill>
          <a:blip r:embed="rId4"/>
          <a:stretch>
            <a:fillRect/>
          </a:stretch>
        </p:blipFill>
        <p:spPr>
          <a:xfrm>
            <a:off x="8591920" y="3075458"/>
            <a:ext cx="3520594" cy="3535406"/>
          </a:xfrm>
          <a:prstGeom prst="rect">
            <a:avLst/>
          </a:prstGeom>
        </p:spPr>
      </p:pic>
      <p:sp>
        <p:nvSpPr>
          <p:cNvPr id="8" name="Arrow: Right 7">
            <a:extLst>
              <a:ext uri="{FF2B5EF4-FFF2-40B4-BE49-F238E27FC236}">
                <a16:creationId xmlns:a16="http://schemas.microsoft.com/office/drawing/2014/main" id="{FC2AFCA3-96B9-6FDF-C7EA-894D124E7107}"/>
              </a:ext>
            </a:extLst>
          </p:cNvPr>
          <p:cNvSpPr/>
          <p:nvPr/>
        </p:nvSpPr>
        <p:spPr>
          <a:xfrm>
            <a:off x="3741350" y="4537675"/>
            <a:ext cx="590378" cy="803189"/>
          </a:xfrm>
          <a:prstGeom prst="rightArrow">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7728FE75-5FF6-EBFB-1E31-C04610E5FB87}"/>
              </a:ext>
            </a:extLst>
          </p:cNvPr>
          <p:cNvGrpSpPr/>
          <p:nvPr/>
        </p:nvGrpSpPr>
        <p:grpSpPr>
          <a:xfrm>
            <a:off x="8045622" y="4805404"/>
            <a:ext cx="487405" cy="137297"/>
            <a:chOff x="7084541" y="1070918"/>
            <a:chExt cx="487405" cy="137297"/>
          </a:xfrm>
        </p:grpSpPr>
        <p:sp>
          <p:nvSpPr>
            <p:cNvPr id="9" name="Oval 8">
              <a:extLst>
                <a:ext uri="{FF2B5EF4-FFF2-40B4-BE49-F238E27FC236}">
                  <a16:creationId xmlns:a16="http://schemas.microsoft.com/office/drawing/2014/main" id="{328D95DD-3681-B330-587D-C0FC4B6CDF72}"/>
                </a:ext>
              </a:extLst>
            </p:cNvPr>
            <p:cNvSpPr/>
            <p:nvPr/>
          </p:nvSpPr>
          <p:spPr>
            <a:xfrm>
              <a:off x="7084541" y="1070918"/>
              <a:ext cx="130432" cy="137297"/>
            </a:xfrm>
            <a:prstGeom prst="ellipse">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2AFAF0F4-86DE-CAFA-D4CB-041CDCE523B5}"/>
                </a:ext>
              </a:extLst>
            </p:cNvPr>
            <p:cNvSpPr/>
            <p:nvPr/>
          </p:nvSpPr>
          <p:spPr>
            <a:xfrm>
              <a:off x="7263027" y="1070918"/>
              <a:ext cx="130432" cy="137297"/>
            </a:xfrm>
            <a:prstGeom prst="ellipse">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9461E32-AE6B-48B9-B0CF-82E289B7E262}"/>
                </a:ext>
              </a:extLst>
            </p:cNvPr>
            <p:cNvSpPr/>
            <p:nvPr/>
          </p:nvSpPr>
          <p:spPr>
            <a:xfrm>
              <a:off x="7441514" y="1070918"/>
              <a:ext cx="130432" cy="137297"/>
            </a:xfrm>
            <a:prstGeom prst="ellipse">
              <a:avLst/>
            </a:prstGeom>
            <a:solidFill>
              <a:schemeClr val="bg2">
                <a:lumMod val="25000"/>
              </a:schemeClr>
            </a:solidFill>
            <a:ln>
              <a:solidFill>
                <a:schemeClr val="bg2">
                  <a:lumMod val="2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Content Placeholder 12">
            <a:extLst>
              <a:ext uri="{FF2B5EF4-FFF2-40B4-BE49-F238E27FC236}">
                <a16:creationId xmlns:a16="http://schemas.microsoft.com/office/drawing/2014/main" id="{A3A438B5-CF14-FC56-8CBE-765B5EC28D4C}"/>
              </a:ext>
            </a:extLst>
          </p:cNvPr>
          <p:cNvSpPr>
            <a:spLocks noGrp="1"/>
          </p:cNvSpPr>
          <p:nvPr>
            <p:ph idx="1"/>
          </p:nvPr>
        </p:nvSpPr>
        <p:spPr>
          <a:xfrm>
            <a:off x="577335" y="2658712"/>
            <a:ext cx="2634736" cy="593126"/>
          </a:xfrm>
        </p:spPr>
        <p:txBody>
          <a:bodyPr vert="horz" lIns="91440" tIns="45720" rIns="91440" bIns="45720" rtlCol="0" anchor="t">
            <a:normAutofit/>
          </a:bodyPr>
          <a:lstStyle/>
          <a:p>
            <a:pPr marL="0" indent="0">
              <a:buNone/>
            </a:pPr>
            <a:r>
              <a:rPr lang="en-US"/>
              <a:t>1st Convolutional Layer</a:t>
            </a:r>
          </a:p>
        </p:txBody>
      </p:sp>
      <p:sp>
        <p:nvSpPr>
          <p:cNvPr id="16" name="Content Placeholder 12">
            <a:extLst>
              <a:ext uri="{FF2B5EF4-FFF2-40B4-BE49-F238E27FC236}">
                <a16:creationId xmlns:a16="http://schemas.microsoft.com/office/drawing/2014/main" id="{FD98ABAC-3EC3-2664-E27C-55025A2A3BF0}"/>
              </a:ext>
            </a:extLst>
          </p:cNvPr>
          <p:cNvSpPr txBox="1">
            <a:spLocks/>
          </p:cNvSpPr>
          <p:nvPr/>
        </p:nvSpPr>
        <p:spPr>
          <a:xfrm>
            <a:off x="4869249" y="2660085"/>
            <a:ext cx="2634736" cy="59312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2nd Convolutional Layer</a:t>
            </a:r>
          </a:p>
        </p:txBody>
      </p:sp>
      <p:sp>
        <p:nvSpPr>
          <p:cNvPr id="17" name="Content Placeholder 12">
            <a:extLst>
              <a:ext uri="{FF2B5EF4-FFF2-40B4-BE49-F238E27FC236}">
                <a16:creationId xmlns:a16="http://schemas.microsoft.com/office/drawing/2014/main" id="{E6378C6B-3BFA-C18B-661F-9239970662A7}"/>
              </a:ext>
            </a:extLst>
          </p:cNvPr>
          <p:cNvSpPr txBox="1">
            <a:spLocks/>
          </p:cNvSpPr>
          <p:nvPr/>
        </p:nvSpPr>
        <p:spPr>
          <a:xfrm>
            <a:off x="9159790" y="2660085"/>
            <a:ext cx="2634736" cy="593126"/>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10000"/>
              </a:lnSpc>
              <a:spcBef>
                <a:spcPts val="1000"/>
              </a:spcBef>
              <a:buSzPct val="80000"/>
              <a:buFont typeface="Arial" panose="020B0604020202020204" pitchFamily="34" charset="0"/>
              <a:buChar char="•"/>
              <a:defRPr sz="2000" kern="1200">
                <a:solidFill>
                  <a:schemeClr val="tx1"/>
                </a:solidFill>
                <a:latin typeface="+mn-lt"/>
                <a:ea typeface="+mn-ea"/>
                <a:cs typeface="+mn-cs"/>
              </a:defRPr>
            </a:lvl1pPr>
            <a:lvl2pPr marL="502920" indent="-228600" algn="l" defTabSz="914400" rtl="0" eaLnBrk="1" latinLnBrk="0" hangingPunct="1">
              <a:lnSpc>
                <a:spcPct val="110000"/>
              </a:lnSpc>
              <a:spcBef>
                <a:spcPts val="500"/>
              </a:spcBef>
              <a:buSzPct val="80000"/>
              <a:buFont typeface="Goudy Old Style" panose="02020502050305020303" pitchFamily="18" charset="0"/>
              <a:buChar char="–"/>
              <a:defRPr sz="1800" i="1" kern="1200">
                <a:solidFill>
                  <a:schemeClr val="tx1"/>
                </a:solidFill>
                <a:latin typeface="+mn-lt"/>
                <a:ea typeface="+mn-ea"/>
                <a:cs typeface="+mn-cs"/>
              </a:defRPr>
            </a:lvl2pPr>
            <a:lvl3pPr marL="822960" indent="-228600" algn="l" defTabSz="914400" rtl="0" eaLnBrk="1" latinLnBrk="0" hangingPunct="1">
              <a:lnSpc>
                <a:spcPct val="110000"/>
              </a:lnSpc>
              <a:spcBef>
                <a:spcPts val="500"/>
              </a:spcBef>
              <a:buSzPct val="80000"/>
              <a:buFont typeface="Arial" panose="020B0604020202020204" pitchFamily="34" charset="0"/>
              <a:buChar char="•"/>
              <a:defRPr sz="1600" kern="1200">
                <a:solidFill>
                  <a:schemeClr val="tx1"/>
                </a:solidFill>
                <a:latin typeface="+mn-lt"/>
                <a:ea typeface="+mn-ea"/>
                <a:cs typeface="+mn-cs"/>
              </a:defRPr>
            </a:lvl3pPr>
            <a:lvl4pPr marL="1097280" indent="-228600" algn="l" defTabSz="914400" rtl="0" eaLnBrk="1" latinLnBrk="0" hangingPunct="1">
              <a:lnSpc>
                <a:spcPct val="110000"/>
              </a:lnSpc>
              <a:spcBef>
                <a:spcPts val="500"/>
              </a:spcBef>
              <a:buSzPct val="80000"/>
              <a:buFont typeface="Goudy Old Style" panose="02020502050305020303" pitchFamily="18" charset="0"/>
              <a:buChar char="–"/>
              <a:defRPr sz="1400" i="1" kern="1200">
                <a:solidFill>
                  <a:schemeClr val="tx1"/>
                </a:solidFill>
                <a:latin typeface="+mn-lt"/>
                <a:ea typeface="+mn-ea"/>
                <a:cs typeface="+mn-cs"/>
              </a:defRPr>
            </a:lvl4pPr>
            <a:lvl5pPr marL="1371600" indent="-228600" algn="l" defTabSz="914400" rtl="0" eaLnBrk="1" latinLnBrk="0" hangingPunct="1">
              <a:lnSpc>
                <a:spcPct val="110000"/>
              </a:lnSpc>
              <a:spcBef>
                <a:spcPts val="500"/>
              </a:spcBef>
              <a:buSzPct val="80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t>5th Convolutional Layer</a:t>
            </a:r>
          </a:p>
        </p:txBody>
      </p:sp>
      <p:pic>
        <p:nvPicPr>
          <p:cNvPr id="18" name="Picture 17" descr="A dog sitting on grass&#10;&#10;Description automatically generated">
            <a:extLst>
              <a:ext uri="{FF2B5EF4-FFF2-40B4-BE49-F238E27FC236}">
                <a16:creationId xmlns:a16="http://schemas.microsoft.com/office/drawing/2014/main" id="{8D47BBF9-D6B7-03E9-1A5E-24CA77D72BCB}"/>
              </a:ext>
            </a:extLst>
          </p:cNvPr>
          <p:cNvPicPr>
            <a:picLocks noChangeAspect="1"/>
          </p:cNvPicPr>
          <p:nvPr/>
        </p:nvPicPr>
        <p:blipFill>
          <a:blip r:embed="rId5"/>
          <a:stretch>
            <a:fillRect/>
          </a:stretch>
        </p:blipFill>
        <p:spPr>
          <a:xfrm>
            <a:off x="9261904" y="240698"/>
            <a:ext cx="2427760" cy="2415575"/>
          </a:xfrm>
          <a:prstGeom prst="rect">
            <a:avLst/>
          </a:prstGeom>
        </p:spPr>
      </p:pic>
    </p:spTree>
    <p:extLst>
      <p:ext uri="{BB962C8B-B14F-4D97-AF65-F5344CB8AC3E}">
        <p14:creationId xmlns:p14="http://schemas.microsoft.com/office/powerpoint/2010/main" val="3765103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0155A-B02B-A3EF-9C00-0DD988AD8212}"/>
              </a:ext>
            </a:extLst>
          </p:cNvPr>
          <p:cNvSpPr>
            <a:spLocks noGrp="1"/>
          </p:cNvSpPr>
          <p:nvPr>
            <p:ph type="title"/>
          </p:nvPr>
        </p:nvSpPr>
        <p:spPr>
          <a:xfrm>
            <a:off x="3927389" y="-128956"/>
            <a:ext cx="4330357" cy="1130540"/>
          </a:xfrm>
        </p:spPr>
        <p:txBody>
          <a:bodyPr>
            <a:normAutofit fontScale="90000"/>
          </a:bodyPr>
          <a:lstStyle/>
          <a:p>
            <a:r>
              <a:rPr lang="en-US" dirty="0"/>
              <a:t>Model Results</a:t>
            </a:r>
          </a:p>
        </p:txBody>
      </p:sp>
      <p:sp>
        <p:nvSpPr>
          <p:cNvPr id="3" name="Content Placeholder 2">
            <a:extLst>
              <a:ext uri="{FF2B5EF4-FFF2-40B4-BE49-F238E27FC236}">
                <a16:creationId xmlns:a16="http://schemas.microsoft.com/office/drawing/2014/main" id="{E0D8AE7C-1116-C897-0032-B79C1DE241D9}"/>
              </a:ext>
            </a:extLst>
          </p:cNvPr>
          <p:cNvSpPr>
            <a:spLocks noGrp="1"/>
          </p:cNvSpPr>
          <p:nvPr>
            <p:ph idx="1"/>
          </p:nvPr>
        </p:nvSpPr>
        <p:spPr>
          <a:xfrm>
            <a:off x="536147" y="1985955"/>
            <a:ext cx="4797167" cy="3840207"/>
          </a:xfrm>
        </p:spPr>
        <p:txBody>
          <a:bodyPr vert="horz" lIns="91440" tIns="45720" rIns="91440" bIns="45720" rtlCol="0" anchor="t">
            <a:noAutofit/>
          </a:bodyPr>
          <a:lstStyle/>
          <a:p>
            <a:r>
              <a:rPr lang="en-US" sz="2400" dirty="0"/>
              <a:t>Accuracy: 84.06%</a:t>
            </a:r>
          </a:p>
          <a:p>
            <a:r>
              <a:rPr lang="en-US" sz="2400" dirty="0"/>
              <a:t>Loss: 1.5003</a:t>
            </a:r>
          </a:p>
          <a:p>
            <a:r>
              <a:rPr lang="en-US" sz="2400" dirty="0"/>
              <a:t>Epochs: 100</a:t>
            </a:r>
          </a:p>
          <a:p>
            <a:pPr lvl="1">
              <a:buFont typeface="Courier New" panose="020B0604020202020204" pitchFamily="34" charset="0"/>
              <a:buChar char="o"/>
            </a:pPr>
            <a:r>
              <a:rPr lang="en-US" sz="2000" i="0" dirty="0"/>
              <a:t>Note: the original model had 1,000 epochs and achieved a higher accuracy</a:t>
            </a:r>
          </a:p>
          <a:p>
            <a:pPr lvl="1">
              <a:buFont typeface="Courier New" panose="020B0604020202020204" pitchFamily="34" charset="0"/>
              <a:buChar char="o"/>
            </a:pPr>
            <a:r>
              <a:rPr lang="en-US" sz="2000" i="0" dirty="0"/>
              <a:t>On desktop it took roughly ~2minutes per epoch or 3.33 hours per train. Therefore, 1,000 was not feasible as it would take us roughly 1.3 days to run :(</a:t>
            </a:r>
            <a:endParaRPr lang="en-US" sz="2000"/>
          </a:p>
        </p:txBody>
      </p:sp>
      <p:pic>
        <p:nvPicPr>
          <p:cNvPr id="5" name="Picture 4" descr="A chart of a cat and dog&#10;&#10;Description automatically generated">
            <a:extLst>
              <a:ext uri="{FF2B5EF4-FFF2-40B4-BE49-F238E27FC236}">
                <a16:creationId xmlns:a16="http://schemas.microsoft.com/office/drawing/2014/main" id="{1955536E-3722-5FBB-7086-DCA887B2B479}"/>
              </a:ext>
            </a:extLst>
          </p:cNvPr>
          <p:cNvPicPr>
            <a:picLocks noChangeAspect="1"/>
          </p:cNvPicPr>
          <p:nvPr/>
        </p:nvPicPr>
        <p:blipFill>
          <a:blip r:embed="rId2"/>
          <a:stretch>
            <a:fillRect/>
          </a:stretch>
        </p:blipFill>
        <p:spPr>
          <a:xfrm>
            <a:off x="5631892" y="1282229"/>
            <a:ext cx="6392647" cy="5398787"/>
          </a:xfrm>
          <a:prstGeom prst="rect">
            <a:avLst/>
          </a:prstGeom>
        </p:spPr>
      </p:pic>
    </p:spTree>
    <p:extLst>
      <p:ext uri="{BB962C8B-B14F-4D97-AF65-F5344CB8AC3E}">
        <p14:creationId xmlns:p14="http://schemas.microsoft.com/office/powerpoint/2010/main" val="2784747588"/>
      </p:ext>
    </p:extLst>
  </p:cSld>
  <p:clrMapOvr>
    <a:masterClrMapping/>
  </p:clrMapOvr>
</p:sld>
</file>

<file path=ppt/theme/theme1.xml><?xml version="1.0" encoding="utf-8"?>
<a:theme xmlns:a="http://schemas.openxmlformats.org/drawingml/2006/main" name="ArchwayVTI">
  <a:themeElements>
    <a:clrScheme name="AnalogousFromDarkSeedLeftStep">
      <a:dk1>
        <a:srgbClr val="000000"/>
      </a:dk1>
      <a:lt1>
        <a:srgbClr val="FFFFFF"/>
      </a:lt1>
      <a:dk2>
        <a:srgbClr val="3C3122"/>
      </a:dk2>
      <a:lt2>
        <a:srgbClr val="E8E2E7"/>
      </a:lt2>
      <a:accent1>
        <a:srgbClr val="47B663"/>
      </a:accent1>
      <a:accent2>
        <a:srgbClr val="4FB13B"/>
      </a:accent2>
      <a:accent3>
        <a:srgbClr val="83AF45"/>
      </a:accent3>
      <a:accent4>
        <a:srgbClr val="A6A637"/>
      </a:accent4>
      <a:accent5>
        <a:srgbClr val="C3924D"/>
      </a:accent5>
      <a:accent6>
        <a:srgbClr val="B14E3B"/>
      </a:accent6>
      <a:hlink>
        <a:srgbClr val="997F33"/>
      </a:hlink>
      <a:folHlink>
        <a:srgbClr val="7F7F7F"/>
      </a:folHlink>
    </a:clrScheme>
    <a:fontScheme name="Archway">
      <a:majorFont>
        <a:latin typeface="Felix Titling"/>
        <a:ea typeface=""/>
        <a:cs typeface=""/>
      </a:majorFont>
      <a:minorFont>
        <a:latin typeface="Goudy Old Styl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wayVTI" id="{309F1D27-9968-4F93-BA7C-3666A757FD2E}" vid="{76D8E8FD-8787-4E56-A14A-C28BF58ABEE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ArchwayVTI</vt:lpstr>
      <vt:lpstr>Cat and Dog Classification </vt:lpstr>
      <vt:lpstr>Introduction</vt:lpstr>
      <vt:lpstr>Data</vt:lpstr>
      <vt:lpstr>EDA- Random sampling of photos</vt:lpstr>
      <vt:lpstr>Data preprocessing</vt:lpstr>
      <vt:lpstr>Model</vt:lpstr>
      <vt:lpstr>Model</vt:lpstr>
      <vt:lpstr>Feature maps</vt:lpstr>
      <vt:lpstr>Model Results</vt:lpstr>
      <vt:lpstr>Web App, using flask</vt:lpstr>
      <vt:lpstr>Web App</vt:lpstr>
      <vt:lpstr>Demonstration</vt:lpstr>
      <vt:lpstr>PowerPoint Presentation</vt:lpstr>
      <vt:lpstr>Future works</vt:lpstr>
      <vt:lpstr>Works Cited</vt:lpstr>
      <vt:lpstr>Thank you! 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68</cp:revision>
  <dcterms:created xsi:type="dcterms:W3CDTF">2024-04-18T19:24:32Z</dcterms:created>
  <dcterms:modified xsi:type="dcterms:W3CDTF">2024-04-25T21:48:22Z</dcterms:modified>
</cp:coreProperties>
</file>